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3" r:id="rId2"/>
    <p:sldId id="256" r:id="rId3"/>
    <p:sldId id="257" r:id="rId4"/>
    <p:sldId id="258" r:id="rId5"/>
    <p:sldId id="266" r:id="rId6"/>
    <p:sldId id="259" r:id="rId7"/>
    <p:sldId id="267" r:id="rId8"/>
    <p:sldId id="260" r:id="rId9"/>
    <p:sldId id="268" r:id="rId10"/>
    <p:sldId id="261" r:id="rId11"/>
    <p:sldId id="262" r:id="rId12"/>
    <p:sldId id="263" r:id="rId13"/>
    <p:sldId id="264" r:id="rId14"/>
    <p:sldId id="265" r:id="rId15"/>
    <p:sldId id="269" r:id="rId16"/>
    <p:sldId id="270" r:id="rId17"/>
    <p:sldId id="271" r:id="rId18"/>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541" autoAdjust="0"/>
  </p:normalViewPr>
  <p:slideViewPr>
    <p:cSldViewPr>
      <p:cViewPr varScale="1">
        <p:scale>
          <a:sx n="124" d="100"/>
          <a:sy n="124" d="100"/>
        </p:scale>
        <p:origin x="18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9D0F7CD-59A4-E55B-C024-303E2C87534B}"/>
              </a:ext>
            </a:extLst>
          </p:cNvPr>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4403" tIns="47201" rIns="94403" bIns="47201" numCol="1" anchor="t" anchorCtr="0" compatLnSpc="1">
            <a:prstTxWarp prst="textNoShape">
              <a:avLst/>
            </a:prstTxWarp>
          </a:bodyPr>
          <a:lstStyle>
            <a:lvl1pPr eaLnBrk="1" hangingPunct="1">
              <a:defRPr sz="1200"/>
            </a:lvl1pPr>
          </a:lstStyle>
          <a:p>
            <a:pPr>
              <a:defRPr/>
            </a:pPr>
            <a:endParaRPr lang="en-US" altLang="en-US"/>
          </a:p>
        </p:txBody>
      </p:sp>
      <p:sp>
        <p:nvSpPr>
          <p:cNvPr id="13315" name="Rectangle 3">
            <a:extLst>
              <a:ext uri="{FF2B5EF4-FFF2-40B4-BE49-F238E27FC236}">
                <a16:creationId xmlns:a16="http://schemas.microsoft.com/office/drawing/2014/main" id="{967EB3E6-BD5C-AD14-8965-8A01D21F28C0}"/>
              </a:ext>
            </a:extLst>
          </p:cNvPr>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4403" tIns="47201" rIns="94403" bIns="47201" numCol="1" anchor="t" anchorCtr="0" compatLnSpc="1">
            <a:prstTxWarp prst="textNoShape">
              <a:avLst/>
            </a:prstTxWarp>
          </a:bodyPr>
          <a:lstStyle>
            <a:lvl1pPr algn="r" eaLnBrk="1" hangingPunct="1">
              <a:defRPr sz="1200"/>
            </a:lvl1pPr>
          </a:lstStyle>
          <a:p>
            <a:pPr>
              <a:defRPr/>
            </a:pPr>
            <a:endParaRPr lang="en-US" altLang="en-US"/>
          </a:p>
        </p:txBody>
      </p:sp>
      <p:sp>
        <p:nvSpPr>
          <p:cNvPr id="13316" name="Rectangle 4">
            <a:extLst>
              <a:ext uri="{FF2B5EF4-FFF2-40B4-BE49-F238E27FC236}">
                <a16:creationId xmlns:a16="http://schemas.microsoft.com/office/drawing/2014/main" id="{9A681B9E-9BE8-9C65-C7AF-1697763931DA}"/>
              </a:ext>
            </a:extLst>
          </p:cNvPr>
          <p:cNvSpPr>
            <a:spLocks noGrp="1" noChangeArrowheads="1"/>
          </p:cNvSpPr>
          <p:nvPr>
            <p:ph type="ftr" sz="quarter" idx="2"/>
          </p:nvPr>
        </p:nvSpPr>
        <p:spPr bwMode="auto">
          <a:xfrm>
            <a:off x="0" y="8810625"/>
            <a:ext cx="3032125" cy="476250"/>
          </a:xfrm>
          <a:prstGeom prst="rect">
            <a:avLst/>
          </a:prstGeom>
          <a:noFill/>
          <a:ln w="9525">
            <a:noFill/>
            <a:miter lim="800000"/>
            <a:headEnd/>
            <a:tailEnd/>
          </a:ln>
          <a:effectLst/>
        </p:spPr>
        <p:txBody>
          <a:bodyPr vert="horz" wrap="square" lIns="94403" tIns="47201" rIns="94403" bIns="47201" numCol="1" anchor="b" anchorCtr="0" compatLnSpc="1">
            <a:prstTxWarp prst="textNoShape">
              <a:avLst/>
            </a:prstTxWarp>
          </a:bodyPr>
          <a:lstStyle>
            <a:lvl1pPr eaLnBrk="1" hangingPunct="1">
              <a:defRPr sz="1200"/>
            </a:lvl1pPr>
          </a:lstStyle>
          <a:p>
            <a:pPr>
              <a:defRPr/>
            </a:pPr>
            <a:endParaRPr lang="en-US" altLang="en-US"/>
          </a:p>
        </p:txBody>
      </p:sp>
      <p:sp>
        <p:nvSpPr>
          <p:cNvPr id="13317" name="Rectangle 5">
            <a:extLst>
              <a:ext uri="{FF2B5EF4-FFF2-40B4-BE49-F238E27FC236}">
                <a16:creationId xmlns:a16="http://schemas.microsoft.com/office/drawing/2014/main" id="{9AAA2A5D-CDD4-2B2D-29E0-ACBFFF93217C}"/>
              </a:ext>
            </a:extLst>
          </p:cNvPr>
          <p:cNvSpPr>
            <a:spLocks noGrp="1" noChangeArrowheads="1"/>
          </p:cNvSpPr>
          <p:nvPr>
            <p:ph type="sldNum" sz="quarter" idx="3"/>
          </p:nvPr>
        </p:nvSpPr>
        <p:spPr bwMode="auto">
          <a:xfrm>
            <a:off x="3965575" y="8810625"/>
            <a:ext cx="3032125" cy="476250"/>
          </a:xfrm>
          <a:prstGeom prst="rect">
            <a:avLst/>
          </a:prstGeom>
          <a:noFill/>
          <a:ln w="9525">
            <a:noFill/>
            <a:miter lim="800000"/>
            <a:headEnd/>
            <a:tailEnd/>
          </a:ln>
          <a:effectLst/>
        </p:spPr>
        <p:txBody>
          <a:bodyPr vert="horz" wrap="square" lIns="94403" tIns="47201" rIns="94403" bIns="47201" numCol="1" anchor="b" anchorCtr="0" compatLnSpc="1">
            <a:prstTxWarp prst="textNoShape">
              <a:avLst/>
            </a:prstTxWarp>
          </a:bodyPr>
          <a:lstStyle>
            <a:lvl1pPr algn="r" eaLnBrk="1" hangingPunct="1">
              <a:defRPr sz="1200"/>
            </a:lvl1pPr>
          </a:lstStyle>
          <a:p>
            <a:pPr>
              <a:defRPr/>
            </a:pPr>
            <a:fld id="{D13FABE1-3ACC-694B-AEC0-F3692164236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17:03:04.775"/>
    </inkml:context>
    <inkml:brush xml:id="br0">
      <inkml:brushProperty name="width" value="0.05" units="cm"/>
      <inkml:brushProperty name="height" value="0.05" units="cm"/>
      <inkml:brushProperty name="color" value="#E71224"/>
    </inkml:brush>
  </inkml:definitions>
  <inkml:trace contextRef="#ctx0" brushRef="#br0">10651 1216 1024,'-127'159'1200,"112"-144"-966,-1-1-1,0 0 1,-1-1-1,0-1 1,-1-1 0,-1-1-1,1 0 1,-20 6-234,-91 29 5139,97-32-4540,47 3-436,0-16-24,0 0-1,0-2 1,0 1 0,0-2-1,0 0 1,0 0-1,-1-1 1,1-1-1,-1-1 1,-1 0-1,4-2-138,24-9 476,130-55 959,-70 27-3659,-85 41 539,-5 3-379</inkml:trace>
  <inkml:trace contextRef="#ctx0" brushRef="#br0" timeOffset="795.59">11012 1769 6144,'23'-8'2272,"-3"8"-1760,18-8 832,-20 4 320,3 0-608,1-8-288,0 4-608,0 0-192,4-6 0,3 6-576,-3-8-128,2 4-224,-2-5 32,3 9-608,-7-8-288</inkml:trace>
  <inkml:trace contextRef="#ctx0" brushRef="#br0" timeOffset="1199.49">11925 1245 640,'16'-24'256,"-10"11"-192,-2 1 1152,-4 12 544,0 0-32,0 0-64,-4 0-448,-8 4-128,-4 4-544,0 9-160,-1-5-256,-5 8-576,0 0-256,6 2-352,0 2-160,4-7 384,1 3 160,5-4-736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17:03:14.747"/>
    </inkml:context>
    <inkml:brush xml:id="br0">
      <inkml:brushProperty name="width" value="0.05" units="cm"/>
      <inkml:brushProperty name="height" value="0.05" units="cm"/>
      <inkml:brushProperty name="color" value="#E71224"/>
    </inkml:brush>
  </inkml:definitions>
  <inkml:trace contextRef="#ctx0" brushRef="#br0">3502 368 1920,'-6'-32'2512,"-16"61"-2581,18-20 150,4-7 13,-1 0 0,1 0 1,-1-1-1,0 1 0,0 0 0,0 0 0,0 0 0,0-1 0,0 1 0,-1 0 0,1-1 0,0 1 1,-1-1-1,1 1 0,-1-1 0,0 0 0,1 0 0,-1 0 0,0 0 0,0 0 0,1 0 0,-1 0 1,0-1-1,0 1 0,0 0 0,0-1 0,0 0 0,0 1 0,-1-1-94,-41-20 2171,61 16-4235,-7 8 576</inkml:trace>
  <inkml:trace contextRef="#ctx0" brushRef="#br0" timeOffset="155.68">3486 443 1408,'0'-4'608,"4"4"-480,-8-4 480,8 0 128,2-4-1216,-6 0-576</inkml:trace>
  <inkml:trace contextRef="#ctx0" brushRef="#br0" timeOffset="1655.18">3528 284 2048,'0'0'672,"0"0"-363,0 0 11,0 0 54,0 0-204,0 0-95,-33 9 3370,-9 10-1434,-46 29-1665,-79-37 561,106-14-747,-137 0-16,-9 24 160,125-44 272,74 19-478,-1 1 0,1 0 0,-1 0 0,1 0 0,-1 1 0,0 0-1,0 1 1,0 0 0,0 0 0,0 1 0,0 0 0,0 1 0,0 0-1,0 0 1,0 1 0,1 0 0,-6 2-98,-23 14 17,18-6-27,-1-1 0,-1-2 0,0 0 0,0-1 0,-1 0 0,1-2 1,-2-1-1,1-1 0,0-1 0,-1 0 0,0-2 0,1-1 0,-12-1 10,-15-8 74,-103 1 236,142 12-269,0-1 0,-1 0 0,1 0-1,0-1 1,-1-1 0,0 0 0,1 0 0,-1-1 0,0 0 0,0-1 0,1 0 0,-1-1-1,1 0 1,-1-1 0,1 0 0,0 0 0,0-1 0,0-1 0,1 0 0,-1 0 0,-2-3-41,-141-77 0,-94 44 933,198 19-394,45 19-526,0 0 0,0 1 0,0 0 0,0 0 0,-1 0 0,1 0 0,-1 0 0,1 1 0,-1 0 0,1 0 0,-1 0 0,0 1 0,1 0 1,-1 0-1,0 0 0,0 0 0,1 1 0,-1-1 0,1 1 0,-5 1-13,-13 8-16,1 0 1,1 2 0,0 0 0,0 1-1,1 1 1,1 1 0,1 0-1,-12 13 16,-36 17 1349,49-91-1119,39-59-3798,7 63 203</inkml:trace>
  <inkml:trace contextRef="#ctx0" brushRef="#br0" timeOffset="4481.17">3409 459 1408,'-26'-29'7248,"24"10"-7611,2 19 240,0 0 54,35 21-1739,-25 178 1755,-11 6-1195,12 465-992,11-491 2523,-3 230-809,-22 144 526,-1-160 206,13 20 839,-14 117-1626,1-339-641,-9 424 2502,-12-331 1339,35 215-2843,-16-13 949,56-100-496,-62-74 2043,11-199-2837,2-95-560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17:02:55.736"/>
    </inkml:context>
    <inkml:brush xml:id="br0">
      <inkml:brushProperty name="width" value="0.05" units="cm"/>
      <inkml:brushProperty name="height" value="0.05" units="cm"/>
      <inkml:brushProperty name="color" value="#E71224"/>
    </inkml:brush>
  </inkml:definitions>
  <inkml:trace contextRef="#ctx0" brushRef="#br0">11188 1880 14464,'-32'32'5343,"26"-20"-4127,12-8-1440,4-8-896,0-8-2975,-4-12-1025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7E97C71-83B5-12B4-5B38-45F6FC161E7F}"/>
              </a:ext>
            </a:extLst>
          </p:cNvPr>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4403" tIns="47201" rIns="94403" bIns="47201" numCol="1" anchor="t" anchorCtr="0" compatLnSpc="1">
            <a:prstTxWarp prst="textNoShape">
              <a:avLst/>
            </a:prstTxWarp>
          </a:bodyPr>
          <a:lstStyle>
            <a:lvl1pPr eaLnBrk="1" hangingPunct="1">
              <a:defRPr sz="1200"/>
            </a:lvl1pPr>
          </a:lstStyle>
          <a:p>
            <a:pPr>
              <a:defRPr/>
            </a:pPr>
            <a:endParaRPr lang="en-US" altLang="en-US"/>
          </a:p>
        </p:txBody>
      </p:sp>
      <p:sp>
        <p:nvSpPr>
          <p:cNvPr id="14339" name="Rectangle 3">
            <a:extLst>
              <a:ext uri="{FF2B5EF4-FFF2-40B4-BE49-F238E27FC236}">
                <a16:creationId xmlns:a16="http://schemas.microsoft.com/office/drawing/2014/main" id="{58DEBB48-3F81-886E-0F1A-660B6E2AB4DF}"/>
              </a:ext>
            </a:extLst>
          </p:cNvPr>
          <p:cNvSpPr>
            <a:spLocks noGrp="1" noChangeArrowheads="1"/>
          </p:cNvSpPr>
          <p:nvPr>
            <p:ph type="dt" idx="1"/>
          </p:nvPr>
        </p:nvSpPr>
        <p:spPr bwMode="auto">
          <a:xfrm>
            <a:off x="3965575" y="0"/>
            <a:ext cx="3032125" cy="476250"/>
          </a:xfrm>
          <a:prstGeom prst="rect">
            <a:avLst/>
          </a:prstGeom>
          <a:noFill/>
          <a:ln w="9525">
            <a:noFill/>
            <a:miter lim="800000"/>
            <a:headEnd/>
            <a:tailEnd/>
          </a:ln>
          <a:effectLst/>
        </p:spPr>
        <p:txBody>
          <a:bodyPr vert="horz" wrap="square" lIns="94403" tIns="47201" rIns="94403" bIns="47201"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370BCC5F-98C9-E73D-D322-9B8576A2DDEB}"/>
              </a:ext>
            </a:extLst>
          </p:cNvPr>
          <p:cNvSpPr>
            <a:spLocks noGrp="1" noRot="1" noChangeAspect="1" noChangeArrowheads="1" noTextEdit="1"/>
          </p:cNvSpPr>
          <p:nvPr>
            <p:ph type="sldImg" idx="2"/>
          </p:nvPr>
        </p:nvSpPr>
        <p:spPr bwMode="auto">
          <a:xfrm>
            <a:off x="1171575" y="714375"/>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16:creationId xmlns:a16="http://schemas.microsoft.com/office/drawing/2014/main" id="{A507664E-EC2B-D0F2-689B-93C3CE3D2B7D}"/>
              </a:ext>
            </a:extLst>
          </p:cNvPr>
          <p:cNvSpPr>
            <a:spLocks noGrp="1" noChangeArrowheads="1"/>
          </p:cNvSpPr>
          <p:nvPr>
            <p:ph type="body" sz="quarter" idx="3"/>
          </p:nvPr>
        </p:nvSpPr>
        <p:spPr bwMode="auto">
          <a:xfrm>
            <a:off x="933450" y="4445000"/>
            <a:ext cx="5130800" cy="4127500"/>
          </a:xfrm>
          <a:prstGeom prst="rect">
            <a:avLst/>
          </a:prstGeom>
          <a:noFill/>
          <a:ln w="9525">
            <a:noFill/>
            <a:miter lim="800000"/>
            <a:headEnd/>
            <a:tailEnd/>
          </a:ln>
          <a:effectLst/>
        </p:spPr>
        <p:txBody>
          <a:bodyPr vert="horz" wrap="square" lIns="94403" tIns="47201" rIns="94403" bIns="472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a:extLst>
              <a:ext uri="{FF2B5EF4-FFF2-40B4-BE49-F238E27FC236}">
                <a16:creationId xmlns:a16="http://schemas.microsoft.com/office/drawing/2014/main" id="{F4E8F6DF-399F-5329-5DAC-BA9CE51EA209}"/>
              </a:ext>
            </a:extLst>
          </p:cNvPr>
          <p:cNvSpPr>
            <a:spLocks noGrp="1" noChangeArrowheads="1"/>
          </p:cNvSpPr>
          <p:nvPr>
            <p:ph type="ftr" sz="quarter" idx="4"/>
          </p:nvPr>
        </p:nvSpPr>
        <p:spPr bwMode="auto">
          <a:xfrm>
            <a:off x="0" y="8810625"/>
            <a:ext cx="3032125" cy="476250"/>
          </a:xfrm>
          <a:prstGeom prst="rect">
            <a:avLst/>
          </a:prstGeom>
          <a:noFill/>
          <a:ln w="9525">
            <a:noFill/>
            <a:miter lim="800000"/>
            <a:headEnd/>
            <a:tailEnd/>
          </a:ln>
          <a:effectLst/>
        </p:spPr>
        <p:txBody>
          <a:bodyPr vert="horz" wrap="square" lIns="94403" tIns="47201" rIns="94403" bIns="47201" numCol="1" anchor="b" anchorCtr="0" compatLnSpc="1">
            <a:prstTxWarp prst="textNoShape">
              <a:avLst/>
            </a:prstTxWarp>
          </a:bodyPr>
          <a:lstStyle>
            <a:lvl1pPr eaLnBrk="1" hangingPunct="1">
              <a:defRPr sz="1200"/>
            </a:lvl1pPr>
          </a:lstStyle>
          <a:p>
            <a:pPr>
              <a:defRPr/>
            </a:pPr>
            <a:endParaRPr lang="en-US" altLang="en-US"/>
          </a:p>
        </p:txBody>
      </p:sp>
      <p:sp>
        <p:nvSpPr>
          <p:cNvPr id="14343" name="Rectangle 7">
            <a:extLst>
              <a:ext uri="{FF2B5EF4-FFF2-40B4-BE49-F238E27FC236}">
                <a16:creationId xmlns:a16="http://schemas.microsoft.com/office/drawing/2014/main" id="{F5526552-2918-7833-88CE-50D41F9940F0}"/>
              </a:ext>
            </a:extLst>
          </p:cNvPr>
          <p:cNvSpPr>
            <a:spLocks noGrp="1" noChangeArrowheads="1"/>
          </p:cNvSpPr>
          <p:nvPr>
            <p:ph type="sldNum" sz="quarter" idx="5"/>
          </p:nvPr>
        </p:nvSpPr>
        <p:spPr bwMode="auto">
          <a:xfrm>
            <a:off x="3965575" y="8810625"/>
            <a:ext cx="3032125" cy="476250"/>
          </a:xfrm>
          <a:prstGeom prst="rect">
            <a:avLst/>
          </a:prstGeom>
          <a:noFill/>
          <a:ln w="9525">
            <a:noFill/>
            <a:miter lim="800000"/>
            <a:headEnd/>
            <a:tailEnd/>
          </a:ln>
          <a:effectLst/>
        </p:spPr>
        <p:txBody>
          <a:bodyPr vert="horz" wrap="square" lIns="94403" tIns="47201" rIns="94403" bIns="47201" numCol="1" anchor="b" anchorCtr="0" compatLnSpc="1">
            <a:prstTxWarp prst="textNoShape">
              <a:avLst/>
            </a:prstTxWarp>
          </a:bodyPr>
          <a:lstStyle>
            <a:lvl1pPr algn="r" eaLnBrk="1" hangingPunct="1">
              <a:defRPr sz="1200"/>
            </a:lvl1pPr>
          </a:lstStyle>
          <a:p>
            <a:pPr>
              <a:defRPr/>
            </a:pPr>
            <a:fld id="{F495E526-24DF-844D-A9F5-E23EA301FD6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37912A9-359C-378E-DB14-EA4749D0D6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A12EB8-5F53-EF47-96EE-A74A20F9CC59}" type="slidenum">
              <a:rPr lang="en-US" altLang="en-US" smtClean="0"/>
              <a:pPr>
                <a:spcBef>
                  <a:spcPct val="0"/>
                </a:spcBef>
              </a:pPr>
              <a:t>2</a:t>
            </a:fld>
            <a:endParaRPr lang="en-US" altLang="en-US"/>
          </a:p>
        </p:txBody>
      </p:sp>
      <p:sp>
        <p:nvSpPr>
          <p:cNvPr id="7171" name="Rectangle 2">
            <a:extLst>
              <a:ext uri="{FF2B5EF4-FFF2-40B4-BE49-F238E27FC236}">
                <a16:creationId xmlns:a16="http://schemas.microsoft.com/office/drawing/2014/main" id="{9FD91314-4F7C-78CC-B22D-C698B2C81E0E}"/>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EDE183F6-52C8-885D-6092-1DFD517E9F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72AFC12-1579-F219-D41B-45385CDA08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B9EEC5-CDC3-8842-8D21-EDBD72E7BB5D}" type="slidenum">
              <a:rPr lang="en-US" altLang="en-US" smtClean="0"/>
              <a:pPr>
                <a:spcBef>
                  <a:spcPct val="0"/>
                </a:spcBef>
              </a:pPr>
              <a:t>13</a:t>
            </a:fld>
            <a:endParaRPr lang="en-US" altLang="en-US"/>
          </a:p>
        </p:txBody>
      </p:sp>
      <p:sp>
        <p:nvSpPr>
          <p:cNvPr id="27651" name="Rectangle 2">
            <a:extLst>
              <a:ext uri="{FF2B5EF4-FFF2-40B4-BE49-F238E27FC236}">
                <a16:creationId xmlns:a16="http://schemas.microsoft.com/office/drawing/2014/main" id="{1FAC313E-5AB5-86E6-D6B3-E1896B0E019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F0623ED8-B054-C579-293E-6CE4FF309A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E601D66-0882-3F64-1A40-8B92F85C74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74A5E3-4056-3744-AABA-9CDCC4197713}" type="slidenum">
              <a:rPr lang="en-US" altLang="en-US" smtClean="0"/>
              <a:pPr>
                <a:spcBef>
                  <a:spcPct val="0"/>
                </a:spcBef>
              </a:pPr>
              <a:t>14</a:t>
            </a:fld>
            <a:endParaRPr lang="en-US" altLang="en-US"/>
          </a:p>
        </p:txBody>
      </p:sp>
      <p:sp>
        <p:nvSpPr>
          <p:cNvPr id="29699" name="Rectangle 2">
            <a:extLst>
              <a:ext uri="{FF2B5EF4-FFF2-40B4-BE49-F238E27FC236}">
                <a16:creationId xmlns:a16="http://schemas.microsoft.com/office/drawing/2014/main" id="{E867C965-8B42-AA59-AF5D-28A40915B58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36FBF68A-D0D5-F329-A565-954D30B285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109AFDF-D40C-2939-AB47-001181A0B2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5E58BC-D1F6-E842-ABAB-D7D900F9D159}" type="slidenum">
              <a:rPr lang="en-US" altLang="en-US" smtClean="0"/>
              <a:pPr>
                <a:spcBef>
                  <a:spcPct val="0"/>
                </a:spcBef>
              </a:pPr>
              <a:t>3</a:t>
            </a:fld>
            <a:endParaRPr lang="en-US" altLang="en-US"/>
          </a:p>
        </p:txBody>
      </p:sp>
      <p:sp>
        <p:nvSpPr>
          <p:cNvPr id="9219" name="Rectangle 2">
            <a:extLst>
              <a:ext uri="{FF2B5EF4-FFF2-40B4-BE49-F238E27FC236}">
                <a16:creationId xmlns:a16="http://schemas.microsoft.com/office/drawing/2014/main" id="{CA56C492-50EB-C35F-E77B-B0706AB0858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62B73A11-92D0-B3CE-FDA4-0E40A3358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955F87C-926D-8130-EB3A-8EB9824191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0059E2-0E27-124F-A6D8-C28D43D64A2F}" type="slidenum">
              <a:rPr lang="en-US" altLang="en-US" smtClean="0"/>
              <a:pPr>
                <a:spcBef>
                  <a:spcPct val="0"/>
                </a:spcBef>
              </a:pPr>
              <a:t>4</a:t>
            </a:fld>
            <a:endParaRPr lang="en-US" altLang="en-US"/>
          </a:p>
        </p:txBody>
      </p:sp>
      <p:sp>
        <p:nvSpPr>
          <p:cNvPr id="11267" name="Rectangle 2">
            <a:extLst>
              <a:ext uri="{FF2B5EF4-FFF2-40B4-BE49-F238E27FC236}">
                <a16:creationId xmlns:a16="http://schemas.microsoft.com/office/drawing/2014/main" id="{0E094769-3380-2900-9A05-439762EF6BBD}"/>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70CE4B9-3262-E848-BF0E-2C669BAAB4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8F2AD71-9857-DF32-C58A-8C27516524E9}"/>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C314E76D-9C92-1218-4133-C3B2A3C1E1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6" name="Slide Number Placeholder 3">
            <a:extLst>
              <a:ext uri="{FF2B5EF4-FFF2-40B4-BE49-F238E27FC236}">
                <a16:creationId xmlns:a16="http://schemas.microsoft.com/office/drawing/2014/main" id="{97318BAF-9FB2-E120-3CAF-59E7800F18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F8A42A-79D7-1D49-AB57-19758500D081}" type="slidenum">
              <a:rPr lang="en-US" altLang="en-US" smtClean="0"/>
              <a:pPr>
                <a:spcBef>
                  <a:spcPct val="0"/>
                </a:spcBef>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8C356B3-114D-AC59-2572-787E92325A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B74BAE-ED66-724B-AA50-02F0C80C862C}" type="slidenum">
              <a:rPr lang="en-US" altLang="en-US" smtClean="0"/>
              <a:pPr>
                <a:spcBef>
                  <a:spcPct val="0"/>
                </a:spcBef>
              </a:pPr>
              <a:t>6</a:t>
            </a:fld>
            <a:endParaRPr lang="en-US" altLang="en-US"/>
          </a:p>
        </p:txBody>
      </p:sp>
      <p:sp>
        <p:nvSpPr>
          <p:cNvPr id="15363" name="Rectangle 2">
            <a:extLst>
              <a:ext uri="{FF2B5EF4-FFF2-40B4-BE49-F238E27FC236}">
                <a16:creationId xmlns:a16="http://schemas.microsoft.com/office/drawing/2014/main" id="{F3D5EF17-EF85-6CFC-91CE-43BEEF10F522}"/>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4B7E1A6B-C7B7-BB10-6EEE-FCC950F38C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-Change figure 3-5 to match 3-4</a:t>
            </a:r>
          </a:p>
          <a:p>
            <a:pPr eaLnBrk="1" hangingPunct="1"/>
            <a:r>
              <a:rPr lang="en-US" altLang="en-US">
                <a:latin typeface="Arial" panose="020B0604020202020204" pitchFamily="34" charset="0"/>
              </a:rPr>
              <a:t>-rotate lab photo to match figures</a:t>
            </a:r>
          </a:p>
          <a:p>
            <a:pPr eaLnBrk="1" hangingPunct="1"/>
            <a:r>
              <a:rPr lang="en-US" altLang="en-US">
                <a:latin typeface="Arial" panose="020B0604020202020204" pitchFamily="34" charset="0"/>
              </a:rPr>
              <a:t>-note that cross sections not to scale…</a:t>
            </a:r>
            <a:endParaRPr lang="tr-TR"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8950924-7856-1CBF-42DF-45AE7829EA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433889-30F4-A34B-9457-16DF17FD05D2}" type="slidenum">
              <a:rPr lang="en-US" altLang="en-US" smtClean="0"/>
              <a:pPr>
                <a:spcBef>
                  <a:spcPct val="0"/>
                </a:spcBef>
              </a:pPr>
              <a:t>8</a:t>
            </a:fld>
            <a:endParaRPr lang="en-US" altLang="en-US"/>
          </a:p>
        </p:txBody>
      </p:sp>
      <p:sp>
        <p:nvSpPr>
          <p:cNvPr id="18435" name="Rectangle 2">
            <a:extLst>
              <a:ext uri="{FF2B5EF4-FFF2-40B4-BE49-F238E27FC236}">
                <a16:creationId xmlns:a16="http://schemas.microsoft.com/office/drawing/2014/main" id="{B3F548B9-0CA0-BECD-9D72-CA7FD553CD0F}"/>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6BC7C79-E0E6-941F-22DF-497F3111FD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-add step where blank silicon wafer is included in step 3.15-17 to measure gate oxide thickness</a:t>
            </a:r>
            <a:endParaRPr lang="tr-TR" altLang="en-US">
              <a:latin typeface="Arial" panose="020B0604020202020204" pitchFamily="34" charset="0"/>
            </a:endParaRPr>
          </a:p>
          <a:p>
            <a:pPr eaLnBrk="1" hangingPunct="1"/>
            <a:endParaRPr lang="tr-TR"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27538A2-4376-855F-B3CC-2BA90FAE75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70F52C-0240-0349-83F5-8D32FD6C65CE}" type="slidenum">
              <a:rPr lang="en-US" altLang="en-US" smtClean="0"/>
              <a:pPr>
                <a:spcBef>
                  <a:spcPct val="0"/>
                </a:spcBef>
              </a:pPr>
              <a:t>10</a:t>
            </a:fld>
            <a:endParaRPr lang="en-US" altLang="en-US"/>
          </a:p>
        </p:txBody>
      </p:sp>
      <p:sp>
        <p:nvSpPr>
          <p:cNvPr id="21507" name="Rectangle 2">
            <a:extLst>
              <a:ext uri="{FF2B5EF4-FFF2-40B4-BE49-F238E27FC236}">
                <a16:creationId xmlns:a16="http://schemas.microsoft.com/office/drawing/2014/main" id="{D44E3F68-04FD-8DEE-62CD-43FC97CA783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4837A4E1-8553-91E1-23BA-615C6D68CF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-next year take photo after oxide growth and before this lab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1E46FEC-0459-7FBD-5909-276561D73E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4AF231-C1B8-E846-92D8-961F6BDCAAC2}" type="slidenum">
              <a:rPr lang="en-US" altLang="en-US" smtClean="0"/>
              <a:pPr>
                <a:spcBef>
                  <a:spcPct val="0"/>
                </a:spcBef>
              </a:pPr>
              <a:t>11</a:t>
            </a:fld>
            <a:endParaRPr lang="en-US" altLang="en-US"/>
          </a:p>
        </p:txBody>
      </p:sp>
      <p:sp>
        <p:nvSpPr>
          <p:cNvPr id="23555" name="Rectangle 2">
            <a:extLst>
              <a:ext uri="{FF2B5EF4-FFF2-40B4-BE49-F238E27FC236}">
                <a16:creationId xmlns:a16="http://schemas.microsoft.com/office/drawing/2014/main" id="{B9F2D2BA-44BC-ABB3-7FF7-C0C7FAB7EF4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8BB4F7E1-20BE-8FFB-F3B6-9B4DFC9319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-make adjustments to side views so that they match earlier adjustments (move opening in and have gate overlap source/drain)</a:t>
            </a:r>
          </a:p>
          <a:p>
            <a:pPr eaLnBrk="1" hangingPunct="1"/>
            <a:r>
              <a:rPr lang="en-US" altLang="en-US">
                <a:latin typeface="Arial" panose="020B0604020202020204" pitchFamily="34" charset="0"/>
              </a:rPr>
              <a:t>-rotate photo and include step</a:t>
            </a:r>
            <a:endParaRPr lang="tr-TR"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1CE650C-8D64-84D1-8280-64F468835C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806838-FE33-0B40-BF86-1BF0379AB9D7}" type="slidenum">
              <a:rPr lang="en-US" altLang="en-US" smtClean="0"/>
              <a:pPr>
                <a:spcBef>
                  <a:spcPct val="0"/>
                </a:spcBef>
              </a:pPr>
              <a:t>12</a:t>
            </a:fld>
            <a:endParaRPr lang="en-US" altLang="en-US"/>
          </a:p>
        </p:txBody>
      </p:sp>
      <p:sp>
        <p:nvSpPr>
          <p:cNvPr id="25603" name="Rectangle 2">
            <a:extLst>
              <a:ext uri="{FF2B5EF4-FFF2-40B4-BE49-F238E27FC236}">
                <a16:creationId xmlns:a16="http://schemas.microsoft.com/office/drawing/2014/main" id="{F40EEA0B-0CD6-D1E8-F4F5-740AC93B42B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1FA07654-D9DA-528B-B393-644EA3AE1C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-slight adjustments for sideviews</a:t>
            </a:r>
          </a:p>
          <a:p>
            <a:pPr eaLnBrk="1" hangingPunct="1"/>
            <a:r>
              <a:rPr lang="en-US" altLang="en-US">
                <a:latin typeface="Arial" panose="020B0604020202020204" pitchFamily="34" charset="0"/>
              </a:rPr>
              <a:t>-photo rotated</a:t>
            </a:r>
            <a:endParaRPr lang="tr-TR"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6F98B29-1A10-63D1-2882-8B1F112136B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1DC9C10-94C6-B5BA-5ACB-D73F048A0DE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3119A1D-47A9-558A-3B7A-58A55B476383}"/>
              </a:ext>
            </a:extLst>
          </p:cNvPr>
          <p:cNvSpPr>
            <a:spLocks noGrp="1" noChangeArrowheads="1"/>
          </p:cNvSpPr>
          <p:nvPr>
            <p:ph type="sldNum" sz="quarter" idx="12"/>
          </p:nvPr>
        </p:nvSpPr>
        <p:spPr>
          <a:ln/>
        </p:spPr>
        <p:txBody>
          <a:bodyPr/>
          <a:lstStyle>
            <a:lvl1pPr>
              <a:defRPr/>
            </a:lvl1pPr>
          </a:lstStyle>
          <a:p>
            <a:pPr>
              <a:defRPr/>
            </a:pPr>
            <a:fld id="{8EFC3B75-F50B-E242-9AEE-F3B8A4585A0F}" type="slidenum">
              <a:rPr lang="en-US" altLang="en-US"/>
              <a:pPr>
                <a:defRPr/>
              </a:pPr>
              <a:t>‹#›</a:t>
            </a:fld>
            <a:endParaRPr lang="en-US" altLang="en-US"/>
          </a:p>
        </p:txBody>
      </p:sp>
    </p:spTree>
    <p:extLst>
      <p:ext uri="{BB962C8B-B14F-4D97-AF65-F5344CB8AC3E}">
        <p14:creationId xmlns:p14="http://schemas.microsoft.com/office/powerpoint/2010/main" val="53919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5C3F34-B5BB-DFDC-90AF-A84DE9744A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05E264B-A5AE-8977-4AD7-C0D2CFC13A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9F48084-9765-B841-76D5-52B380153ACE}"/>
              </a:ext>
            </a:extLst>
          </p:cNvPr>
          <p:cNvSpPr>
            <a:spLocks noGrp="1" noChangeArrowheads="1"/>
          </p:cNvSpPr>
          <p:nvPr>
            <p:ph type="sldNum" sz="quarter" idx="12"/>
          </p:nvPr>
        </p:nvSpPr>
        <p:spPr>
          <a:ln/>
        </p:spPr>
        <p:txBody>
          <a:bodyPr/>
          <a:lstStyle>
            <a:lvl1pPr>
              <a:defRPr/>
            </a:lvl1pPr>
          </a:lstStyle>
          <a:p>
            <a:pPr>
              <a:defRPr/>
            </a:pPr>
            <a:fld id="{82C3E152-BB09-2747-8D9E-41007D0711CB}" type="slidenum">
              <a:rPr lang="en-US" altLang="en-US"/>
              <a:pPr>
                <a:defRPr/>
              </a:pPr>
              <a:t>‹#›</a:t>
            </a:fld>
            <a:endParaRPr lang="en-US" altLang="en-US"/>
          </a:p>
        </p:txBody>
      </p:sp>
    </p:spTree>
    <p:extLst>
      <p:ext uri="{BB962C8B-B14F-4D97-AF65-F5344CB8AC3E}">
        <p14:creationId xmlns:p14="http://schemas.microsoft.com/office/powerpoint/2010/main" val="359543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EAF56F-F6B1-26B1-D7A2-18D3B1A12A5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5E6AB50-B74F-B683-FBDF-65A0791307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F18DEB6-35CF-3EDD-9DA3-5BBAC84DC64C}"/>
              </a:ext>
            </a:extLst>
          </p:cNvPr>
          <p:cNvSpPr>
            <a:spLocks noGrp="1" noChangeArrowheads="1"/>
          </p:cNvSpPr>
          <p:nvPr>
            <p:ph type="sldNum" sz="quarter" idx="12"/>
          </p:nvPr>
        </p:nvSpPr>
        <p:spPr>
          <a:ln/>
        </p:spPr>
        <p:txBody>
          <a:bodyPr/>
          <a:lstStyle>
            <a:lvl1pPr>
              <a:defRPr/>
            </a:lvl1pPr>
          </a:lstStyle>
          <a:p>
            <a:pPr>
              <a:defRPr/>
            </a:pPr>
            <a:fld id="{F1CD5533-9572-6844-B244-F38CF8C4E8D1}" type="slidenum">
              <a:rPr lang="en-US" altLang="en-US"/>
              <a:pPr>
                <a:defRPr/>
              </a:pPr>
              <a:t>‹#›</a:t>
            </a:fld>
            <a:endParaRPr lang="en-US" altLang="en-US"/>
          </a:p>
        </p:txBody>
      </p:sp>
    </p:spTree>
    <p:extLst>
      <p:ext uri="{BB962C8B-B14F-4D97-AF65-F5344CB8AC3E}">
        <p14:creationId xmlns:p14="http://schemas.microsoft.com/office/powerpoint/2010/main" val="166879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4F46CCB-50AF-92CC-3113-4640B2860B5A}"/>
              </a:ext>
            </a:extLst>
          </p:cNvPr>
          <p:cNvSpPr>
            <a:spLocks noGrp="1" noChangeArrowheads="1"/>
          </p:cNvSpPr>
          <p:nvPr>
            <p:ph type="sldNum" sz="quarter" idx="10"/>
          </p:nvPr>
        </p:nvSpPr>
        <p:spPr/>
        <p:txBody>
          <a:bodyPr/>
          <a:lstStyle>
            <a:lvl1pPr>
              <a:defRPr/>
            </a:lvl1pPr>
          </a:lstStyle>
          <a:p>
            <a:pPr>
              <a:defRPr/>
            </a:pPr>
            <a:r>
              <a:rPr lang="en-US" altLang="en-US"/>
              <a:t>1-</a:t>
            </a:r>
            <a:endParaRPr lang="en-US" altLang="en-US" sz="2400">
              <a:solidFill>
                <a:srgbClr val="000000"/>
              </a:solidFill>
              <a:latin typeface="Helvetica" panose="020B0604020202020204" pitchFamily="34" charset="0"/>
            </a:endParaRPr>
          </a:p>
        </p:txBody>
      </p:sp>
    </p:spTree>
    <p:extLst>
      <p:ext uri="{BB962C8B-B14F-4D97-AF65-F5344CB8AC3E}">
        <p14:creationId xmlns:p14="http://schemas.microsoft.com/office/powerpoint/2010/main" val="113026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C8721E-ED0D-46CA-ECF5-D8A21CA1BEA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3EBE60F-0FF8-6238-20F5-35E7EA9AC4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BB602D-654D-6025-70C9-67C0C13389E7}"/>
              </a:ext>
            </a:extLst>
          </p:cNvPr>
          <p:cNvSpPr>
            <a:spLocks noGrp="1" noChangeArrowheads="1"/>
          </p:cNvSpPr>
          <p:nvPr>
            <p:ph type="sldNum" sz="quarter" idx="12"/>
          </p:nvPr>
        </p:nvSpPr>
        <p:spPr>
          <a:ln/>
        </p:spPr>
        <p:txBody>
          <a:bodyPr/>
          <a:lstStyle>
            <a:lvl1pPr>
              <a:defRPr/>
            </a:lvl1pPr>
          </a:lstStyle>
          <a:p>
            <a:pPr>
              <a:defRPr/>
            </a:pPr>
            <a:fld id="{B03C9F0B-3D0A-0A4C-A31D-880B0EC74D9F}" type="slidenum">
              <a:rPr lang="en-US" altLang="en-US"/>
              <a:pPr>
                <a:defRPr/>
              </a:pPr>
              <a:t>‹#›</a:t>
            </a:fld>
            <a:endParaRPr lang="en-US" altLang="en-US"/>
          </a:p>
        </p:txBody>
      </p:sp>
    </p:spTree>
    <p:extLst>
      <p:ext uri="{BB962C8B-B14F-4D97-AF65-F5344CB8AC3E}">
        <p14:creationId xmlns:p14="http://schemas.microsoft.com/office/powerpoint/2010/main" val="129881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71F57D8-DB2D-C9DE-3A53-F0BDB98CCF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C05F2B7-C200-3C6F-0D5E-743C05234B5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7FA73E9-1B4C-2554-B70A-50BA3D57073E}"/>
              </a:ext>
            </a:extLst>
          </p:cNvPr>
          <p:cNvSpPr>
            <a:spLocks noGrp="1" noChangeArrowheads="1"/>
          </p:cNvSpPr>
          <p:nvPr>
            <p:ph type="sldNum" sz="quarter" idx="12"/>
          </p:nvPr>
        </p:nvSpPr>
        <p:spPr>
          <a:ln/>
        </p:spPr>
        <p:txBody>
          <a:bodyPr/>
          <a:lstStyle>
            <a:lvl1pPr>
              <a:defRPr/>
            </a:lvl1pPr>
          </a:lstStyle>
          <a:p>
            <a:pPr>
              <a:defRPr/>
            </a:pPr>
            <a:fld id="{798A73C2-D0B4-8044-9992-84614C350CED}" type="slidenum">
              <a:rPr lang="en-US" altLang="en-US"/>
              <a:pPr>
                <a:defRPr/>
              </a:pPr>
              <a:t>‹#›</a:t>
            </a:fld>
            <a:endParaRPr lang="en-US" altLang="en-US"/>
          </a:p>
        </p:txBody>
      </p:sp>
    </p:spTree>
    <p:extLst>
      <p:ext uri="{BB962C8B-B14F-4D97-AF65-F5344CB8AC3E}">
        <p14:creationId xmlns:p14="http://schemas.microsoft.com/office/powerpoint/2010/main" val="401699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4FEB846-99F8-C2A2-51B6-37B1059CCC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8A5C9FC-D7E8-CFC4-6E57-29C3825FFF1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59F6108-0E41-D1CD-CAF2-1264630201BF}"/>
              </a:ext>
            </a:extLst>
          </p:cNvPr>
          <p:cNvSpPr>
            <a:spLocks noGrp="1" noChangeArrowheads="1"/>
          </p:cNvSpPr>
          <p:nvPr>
            <p:ph type="sldNum" sz="quarter" idx="12"/>
          </p:nvPr>
        </p:nvSpPr>
        <p:spPr>
          <a:ln/>
        </p:spPr>
        <p:txBody>
          <a:bodyPr/>
          <a:lstStyle>
            <a:lvl1pPr>
              <a:defRPr/>
            </a:lvl1pPr>
          </a:lstStyle>
          <a:p>
            <a:pPr>
              <a:defRPr/>
            </a:pPr>
            <a:fld id="{87881E07-94D6-1542-8A5B-1B54AE8DE419}" type="slidenum">
              <a:rPr lang="en-US" altLang="en-US"/>
              <a:pPr>
                <a:defRPr/>
              </a:pPr>
              <a:t>‹#›</a:t>
            </a:fld>
            <a:endParaRPr lang="en-US" altLang="en-US"/>
          </a:p>
        </p:txBody>
      </p:sp>
    </p:spTree>
    <p:extLst>
      <p:ext uri="{BB962C8B-B14F-4D97-AF65-F5344CB8AC3E}">
        <p14:creationId xmlns:p14="http://schemas.microsoft.com/office/powerpoint/2010/main" val="379699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369F688-AD94-13C7-2095-241B02F511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8694319-C433-25B1-B66C-19B25E308CB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3DDCD11-F854-9D35-361C-34C12EF3DA3A}"/>
              </a:ext>
            </a:extLst>
          </p:cNvPr>
          <p:cNvSpPr>
            <a:spLocks noGrp="1" noChangeArrowheads="1"/>
          </p:cNvSpPr>
          <p:nvPr>
            <p:ph type="sldNum" sz="quarter" idx="12"/>
          </p:nvPr>
        </p:nvSpPr>
        <p:spPr>
          <a:ln/>
        </p:spPr>
        <p:txBody>
          <a:bodyPr/>
          <a:lstStyle>
            <a:lvl1pPr>
              <a:defRPr/>
            </a:lvl1pPr>
          </a:lstStyle>
          <a:p>
            <a:pPr>
              <a:defRPr/>
            </a:pPr>
            <a:fld id="{39AC5B45-02D0-7743-B08B-CC910454B0E1}" type="slidenum">
              <a:rPr lang="en-US" altLang="en-US"/>
              <a:pPr>
                <a:defRPr/>
              </a:pPr>
              <a:t>‹#›</a:t>
            </a:fld>
            <a:endParaRPr lang="en-US" altLang="en-US"/>
          </a:p>
        </p:txBody>
      </p:sp>
    </p:spTree>
    <p:extLst>
      <p:ext uri="{BB962C8B-B14F-4D97-AF65-F5344CB8AC3E}">
        <p14:creationId xmlns:p14="http://schemas.microsoft.com/office/powerpoint/2010/main" val="150068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CA9BF03-1597-053F-C6AD-6B83FE07A7A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C53324C-6288-269D-F1CA-A8637A626F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FC4BCA9-9EAC-5FCE-4A28-6E845B021F6A}"/>
              </a:ext>
            </a:extLst>
          </p:cNvPr>
          <p:cNvSpPr>
            <a:spLocks noGrp="1" noChangeArrowheads="1"/>
          </p:cNvSpPr>
          <p:nvPr>
            <p:ph type="sldNum" sz="quarter" idx="12"/>
          </p:nvPr>
        </p:nvSpPr>
        <p:spPr>
          <a:ln/>
        </p:spPr>
        <p:txBody>
          <a:bodyPr/>
          <a:lstStyle>
            <a:lvl1pPr>
              <a:defRPr/>
            </a:lvl1pPr>
          </a:lstStyle>
          <a:p>
            <a:pPr>
              <a:defRPr/>
            </a:pPr>
            <a:fld id="{882BE2FF-0E7F-794C-92DE-67007F3BBFE1}" type="slidenum">
              <a:rPr lang="en-US" altLang="en-US"/>
              <a:pPr>
                <a:defRPr/>
              </a:pPr>
              <a:t>‹#›</a:t>
            </a:fld>
            <a:endParaRPr lang="en-US" altLang="en-US"/>
          </a:p>
        </p:txBody>
      </p:sp>
    </p:spTree>
    <p:extLst>
      <p:ext uri="{BB962C8B-B14F-4D97-AF65-F5344CB8AC3E}">
        <p14:creationId xmlns:p14="http://schemas.microsoft.com/office/powerpoint/2010/main" val="399753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75D4E2-5989-96BC-3D16-DFBB288C37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D53103C5-CB50-8ECE-1A8F-ADABAB0181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E6671EE-5334-FA7B-2278-A2137E7B33E8}"/>
              </a:ext>
            </a:extLst>
          </p:cNvPr>
          <p:cNvSpPr>
            <a:spLocks noGrp="1" noChangeArrowheads="1"/>
          </p:cNvSpPr>
          <p:nvPr>
            <p:ph type="sldNum" sz="quarter" idx="12"/>
          </p:nvPr>
        </p:nvSpPr>
        <p:spPr>
          <a:ln/>
        </p:spPr>
        <p:txBody>
          <a:bodyPr/>
          <a:lstStyle>
            <a:lvl1pPr>
              <a:defRPr/>
            </a:lvl1pPr>
          </a:lstStyle>
          <a:p>
            <a:pPr>
              <a:defRPr/>
            </a:pPr>
            <a:fld id="{98A74F28-44FE-8949-9ECD-EC87C83C82B0}" type="slidenum">
              <a:rPr lang="en-US" altLang="en-US"/>
              <a:pPr>
                <a:defRPr/>
              </a:pPr>
              <a:t>‹#›</a:t>
            </a:fld>
            <a:endParaRPr lang="en-US" altLang="en-US"/>
          </a:p>
        </p:txBody>
      </p:sp>
    </p:spTree>
    <p:extLst>
      <p:ext uri="{BB962C8B-B14F-4D97-AF65-F5344CB8AC3E}">
        <p14:creationId xmlns:p14="http://schemas.microsoft.com/office/powerpoint/2010/main" val="318815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E894893-BEA3-E8EB-F8FF-2E9490CE55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A13EB2F-2E08-D99A-7B3C-736C8B407B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DEB9615-9F77-D2FC-1B22-0F9B972375AD}"/>
              </a:ext>
            </a:extLst>
          </p:cNvPr>
          <p:cNvSpPr>
            <a:spLocks noGrp="1" noChangeArrowheads="1"/>
          </p:cNvSpPr>
          <p:nvPr>
            <p:ph type="sldNum" sz="quarter" idx="12"/>
          </p:nvPr>
        </p:nvSpPr>
        <p:spPr>
          <a:ln/>
        </p:spPr>
        <p:txBody>
          <a:bodyPr/>
          <a:lstStyle>
            <a:lvl1pPr>
              <a:defRPr/>
            </a:lvl1pPr>
          </a:lstStyle>
          <a:p>
            <a:pPr>
              <a:defRPr/>
            </a:pPr>
            <a:fld id="{70C4F1D1-1293-A74D-B544-EFCD0C6E6688}" type="slidenum">
              <a:rPr lang="en-US" altLang="en-US"/>
              <a:pPr>
                <a:defRPr/>
              </a:pPr>
              <a:t>‹#›</a:t>
            </a:fld>
            <a:endParaRPr lang="en-US" altLang="en-US"/>
          </a:p>
        </p:txBody>
      </p:sp>
    </p:spTree>
    <p:extLst>
      <p:ext uri="{BB962C8B-B14F-4D97-AF65-F5344CB8AC3E}">
        <p14:creationId xmlns:p14="http://schemas.microsoft.com/office/powerpoint/2010/main" val="403905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CA1255-39B5-A026-E318-517DD7975A1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DB8E15C-A5DD-6C50-B19D-55AE4E00F6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8B4E656-4F0C-93E6-8807-C5A7146D1B4A}"/>
              </a:ext>
            </a:extLst>
          </p:cNvPr>
          <p:cNvSpPr>
            <a:spLocks noGrp="1" noChangeArrowheads="1"/>
          </p:cNvSpPr>
          <p:nvPr>
            <p:ph type="sldNum" sz="quarter" idx="12"/>
          </p:nvPr>
        </p:nvSpPr>
        <p:spPr>
          <a:ln/>
        </p:spPr>
        <p:txBody>
          <a:bodyPr/>
          <a:lstStyle>
            <a:lvl1pPr>
              <a:defRPr/>
            </a:lvl1pPr>
          </a:lstStyle>
          <a:p>
            <a:pPr>
              <a:defRPr/>
            </a:pPr>
            <a:fld id="{18062C9A-C1BB-B04A-B9B2-71EBD95CE3CF}" type="slidenum">
              <a:rPr lang="en-US" altLang="en-US"/>
              <a:pPr>
                <a:defRPr/>
              </a:pPr>
              <a:t>‹#›</a:t>
            </a:fld>
            <a:endParaRPr lang="en-US" altLang="en-US"/>
          </a:p>
        </p:txBody>
      </p:sp>
    </p:spTree>
    <p:extLst>
      <p:ext uri="{BB962C8B-B14F-4D97-AF65-F5344CB8AC3E}">
        <p14:creationId xmlns:p14="http://schemas.microsoft.com/office/powerpoint/2010/main" val="49557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1B67576-1BE9-7A13-3B09-AED93F16942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428A372-6904-CAEE-C256-8AF91745CEB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0B1A6F5-E444-3762-C056-A0A511835AC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F8A253DF-EA71-6FB2-98FE-046FE9D32AA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DB311284-3492-1383-0FE3-1DCCD2A0A7E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66459B1-C101-F849-B23A-B2D3EDBB750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1.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3.xml"/></Relationships>
</file>

<file path=ppt/slides/_rels/slide10.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 Id="rId9" Type="http://schemas.openxmlformats.org/officeDocument/2006/relationships/image" Target="../media/image55.jpeg"/></Relationships>
</file>

<file path=ppt/slides/_rels/slide11.xml.rels><?xml version="1.0" encoding="UTF-8" standalone="yes"?>
<Relationships xmlns="http://schemas.openxmlformats.org/package/2006/relationships"><Relationship Id="rId3" Type="http://schemas.openxmlformats.org/officeDocument/2006/relationships/image" Target="../media/image56.emf"/><Relationship Id="rId7" Type="http://schemas.openxmlformats.org/officeDocument/2006/relationships/image" Target="../media/image6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12.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1.emf"/><Relationship Id="rId7" Type="http://schemas.openxmlformats.org/officeDocument/2006/relationships/image" Target="../media/image65.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4.emf"/><Relationship Id="rId11" Type="http://schemas.openxmlformats.org/officeDocument/2006/relationships/image" Target="../media/image69.jpeg"/><Relationship Id="rId5" Type="http://schemas.openxmlformats.org/officeDocument/2006/relationships/image" Target="../media/image63.emf"/><Relationship Id="rId10" Type="http://schemas.openxmlformats.org/officeDocument/2006/relationships/image" Target="../media/image68.emf"/><Relationship Id="rId4" Type="http://schemas.openxmlformats.org/officeDocument/2006/relationships/image" Target="../media/image62.emf"/><Relationship Id="rId9" Type="http://schemas.openxmlformats.org/officeDocument/2006/relationships/image" Target="../media/image67.emf"/></Relationships>
</file>

<file path=ppt/slides/_rels/slide13.xml.rels><?xml version="1.0" encoding="UTF-8" standalone="yes"?>
<Relationships xmlns="http://schemas.openxmlformats.org/package/2006/relationships"><Relationship Id="rId3" Type="http://schemas.openxmlformats.org/officeDocument/2006/relationships/image" Target="../media/image70.emf"/><Relationship Id="rId7" Type="http://schemas.openxmlformats.org/officeDocument/2006/relationships/image" Target="../media/image7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1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10" Type="http://schemas.openxmlformats.org/officeDocument/2006/relationships/image" Target="../media/image26.jpeg"/><Relationship Id="rId4" Type="http://schemas.openxmlformats.org/officeDocument/2006/relationships/image" Target="../media/image20.emf"/><Relationship Id="rId9" Type="http://schemas.openxmlformats.org/officeDocument/2006/relationships/image" Target="../media/image25.emf"/></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jpeg"/><Relationship Id="rId7" Type="http://schemas.openxmlformats.org/officeDocument/2006/relationships/image" Target="../media/image44.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F659C8F-5B0E-7373-1B5D-F02D7D735981}"/>
              </a:ext>
            </a:extLst>
          </p:cNvPr>
          <p:cNvGraphicFramePr>
            <a:graphicFrameLocks noGrp="1"/>
          </p:cNvGraphicFramePr>
          <p:nvPr>
            <p:ph idx="1"/>
            <p:extLst>
              <p:ext uri="{D42A27DB-BD31-4B8C-83A1-F6EECF244321}">
                <p14:modId xmlns:p14="http://schemas.microsoft.com/office/powerpoint/2010/main" val="4221383777"/>
              </p:ext>
            </p:extLst>
          </p:nvPr>
        </p:nvGraphicFramePr>
        <p:xfrm>
          <a:off x="7096" y="815285"/>
          <a:ext cx="6850904" cy="2621280"/>
        </p:xfrm>
        <a:graphic>
          <a:graphicData uri="http://schemas.openxmlformats.org/drawingml/2006/table">
            <a:tbl>
              <a:tblPr/>
              <a:tblGrid>
                <a:gridCol w="1585199">
                  <a:extLst>
                    <a:ext uri="{9D8B030D-6E8A-4147-A177-3AD203B41FA5}">
                      <a16:colId xmlns:a16="http://schemas.microsoft.com/office/drawing/2014/main" val="20000"/>
                    </a:ext>
                  </a:extLst>
                </a:gridCol>
                <a:gridCol w="5265705">
                  <a:extLst>
                    <a:ext uri="{9D8B030D-6E8A-4147-A177-3AD203B41FA5}">
                      <a16:colId xmlns:a16="http://schemas.microsoft.com/office/drawing/2014/main" val="20001"/>
                    </a:ext>
                  </a:extLst>
                </a:gridCol>
              </a:tblGrid>
              <a:tr h="226552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Wafers specification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 </a:t>
                      </a:r>
                      <a:endPar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4” N/Ph &lt;100&gt;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1-10 ohm-cm;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500-550µm Thick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SSP Prime Grade Si wafers w/ 2 Semi-Std Flats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Arial" panose="020B0604020202020204" pitchFamily="34" charset="0"/>
                        </a:rPr>
                        <a:t> </a:t>
                      </a:r>
                      <a:endPar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0"/>
                  </a:ext>
                </a:extLst>
              </a:tr>
            </a:tbl>
          </a:graphicData>
        </a:graphic>
      </p:graphicFrame>
      <p:sp>
        <p:nvSpPr>
          <p:cNvPr id="5130" name="Text Box 41">
            <a:extLst>
              <a:ext uri="{FF2B5EF4-FFF2-40B4-BE49-F238E27FC236}">
                <a16:creationId xmlns:a16="http://schemas.microsoft.com/office/drawing/2014/main" id="{1EC89CFA-BC55-F829-7D47-31BD05A91F02}"/>
              </a:ext>
            </a:extLst>
          </p:cNvPr>
          <p:cNvSpPr txBox="1">
            <a:spLocks noChangeArrowheads="1"/>
          </p:cNvSpPr>
          <p:nvPr/>
        </p:nvSpPr>
        <p:spPr bwMode="auto">
          <a:xfrm>
            <a:off x="531812" y="52073"/>
            <a:ext cx="739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0000"/>
                </a:solidFill>
              </a:rPr>
              <a:t>EE 3311/7322 MOSFET Fabrication Traveler  </a:t>
            </a:r>
          </a:p>
          <a:p>
            <a:pPr algn="ctr" eaLnBrk="1" hangingPunct="1">
              <a:spcBef>
                <a:spcPct val="0"/>
              </a:spcBef>
              <a:buFontTx/>
              <a:buNone/>
            </a:pPr>
            <a:r>
              <a:rPr lang="en-US" altLang="en-US" sz="2400" dirty="0">
                <a:solidFill>
                  <a:srgbClr val="FF0000"/>
                </a:solidFill>
              </a:rPr>
              <a:t>(Fall 2022)</a:t>
            </a:r>
          </a:p>
        </p:txBody>
      </p:sp>
      <p:sp>
        <p:nvSpPr>
          <p:cNvPr id="2" name="TextBox 1">
            <a:extLst>
              <a:ext uri="{FF2B5EF4-FFF2-40B4-BE49-F238E27FC236}">
                <a16:creationId xmlns:a16="http://schemas.microsoft.com/office/drawing/2014/main" id="{C92871FF-B523-18AF-8739-42314EA050D4}"/>
              </a:ext>
            </a:extLst>
          </p:cNvPr>
          <p:cNvSpPr txBox="1"/>
          <p:nvPr/>
        </p:nvSpPr>
        <p:spPr>
          <a:xfrm>
            <a:off x="5937946" y="6206129"/>
            <a:ext cx="3172663" cy="369332"/>
          </a:xfrm>
          <a:prstGeom prst="rect">
            <a:avLst/>
          </a:prstGeom>
          <a:noFill/>
        </p:spPr>
        <p:txBody>
          <a:bodyPr wrap="none" rtlCol="0">
            <a:spAutoFit/>
          </a:bodyPr>
          <a:lstStyle/>
          <a:p>
            <a:r>
              <a:rPr lang="en-US" dirty="0"/>
              <a:t>Revised September 12, 2022</a:t>
            </a:r>
          </a:p>
        </p:txBody>
      </p:sp>
      <p:pic>
        <p:nvPicPr>
          <p:cNvPr id="3" name="Picture 5">
            <a:extLst>
              <a:ext uri="{FF2B5EF4-FFF2-40B4-BE49-F238E27FC236}">
                <a16:creationId xmlns:a16="http://schemas.microsoft.com/office/drawing/2014/main" id="{53DA9737-AA99-E902-6F2A-A59EF4F52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64920"/>
            <a:ext cx="38100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F71BC479-3167-53C2-E798-D0045D3B4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43400" y="3646983"/>
            <a:ext cx="3276600" cy="2125663"/>
          </a:xfrm>
          <a:prstGeom prst="rect">
            <a:avLst/>
          </a:prstGeom>
          <a:noFill/>
        </p:spPr>
      </p:pic>
      <p:sp>
        <p:nvSpPr>
          <p:cNvPr id="6" name="Down Arrow 5">
            <a:extLst>
              <a:ext uri="{FF2B5EF4-FFF2-40B4-BE49-F238E27FC236}">
                <a16:creationId xmlns:a16="http://schemas.microsoft.com/office/drawing/2014/main" id="{46CE9A2A-1C77-1391-E227-9359002242D0}"/>
              </a:ext>
            </a:extLst>
          </p:cNvPr>
          <p:cNvSpPr/>
          <p:nvPr/>
        </p:nvSpPr>
        <p:spPr>
          <a:xfrm>
            <a:off x="1281684" y="275956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D54CB2-B850-1F9E-B7A1-E5409D930056}"/>
              </a:ext>
            </a:extLst>
          </p:cNvPr>
          <p:cNvSpPr txBox="1"/>
          <p:nvPr/>
        </p:nvSpPr>
        <p:spPr>
          <a:xfrm>
            <a:off x="4267200" y="2819400"/>
            <a:ext cx="4724399" cy="646331"/>
          </a:xfrm>
          <a:prstGeom prst="rect">
            <a:avLst/>
          </a:prstGeom>
          <a:noFill/>
        </p:spPr>
        <p:txBody>
          <a:bodyPr wrap="square" rtlCol="0">
            <a:spAutoFit/>
          </a:bodyPr>
          <a:lstStyle/>
          <a:p>
            <a:r>
              <a:rPr lang="en-US" dirty="0"/>
              <a:t>5 ohm-cm corresponds to ~ 8 x 10</a:t>
            </a:r>
            <a:r>
              <a:rPr lang="en-US" baseline="30000" dirty="0"/>
              <a:t>14</a:t>
            </a:r>
            <a:r>
              <a:rPr lang="en-US" dirty="0"/>
              <a:t>/cm</a:t>
            </a:r>
            <a:r>
              <a:rPr lang="en-US" baseline="30000" dirty="0"/>
              <a:t>3</a:t>
            </a:r>
            <a:r>
              <a:rPr lang="en-US" dirty="0"/>
              <a:t>    n-dopant atoms</a:t>
            </a:r>
          </a:p>
        </p:txBody>
      </p:sp>
      <p:pic>
        <p:nvPicPr>
          <p:cNvPr id="8" name="Picture 7">
            <a:extLst>
              <a:ext uri="{FF2B5EF4-FFF2-40B4-BE49-F238E27FC236}">
                <a16:creationId xmlns:a16="http://schemas.microsoft.com/office/drawing/2014/main" id="{5230D923-6805-0682-83F0-F139696063E9}"/>
              </a:ext>
            </a:extLst>
          </p:cNvPr>
          <p:cNvPicPr>
            <a:picLocks noChangeAspect="1"/>
          </p:cNvPicPr>
          <p:nvPr/>
        </p:nvPicPr>
        <p:blipFill>
          <a:blip r:embed="rId4"/>
          <a:stretch>
            <a:fillRect/>
          </a:stretch>
        </p:blipFill>
        <p:spPr>
          <a:xfrm>
            <a:off x="6604569" y="609600"/>
            <a:ext cx="2559007" cy="2110634"/>
          </a:xfrm>
          <a:prstGeom prst="rect">
            <a:avLst/>
          </a:prstGeom>
        </p:spPr>
      </p:pic>
      <mc:AlternateContent xmlns:mc="http://schemas.openxmlformats.org/markup-compatibility/2006" xmlns:p14="http://schemas.microsoft.com/office/powerpoint/2010/main">
        <mc:Choice Requires="p14">
          <p:contentPart p14:bwMode="auto" r:id="rId5">
            <p14:nvContentPartPr>
              <p14:cNvPr id="27" name="Ink 26">
                <a:extLst>
                  <a:ext uri="{FF2B5EF4-FFF2-40B4-BE49-F238E27FC236}">
                    <a16:creationId xmlns:a16="http://schemas.microsoft.com/office/drawing/2014/main" id="{D0A4F35C-F944-41F3-BA39-04A1016A0347}"/>
                  </a:ext>
                </a:extLst>
              </p14:cNvPr>
              <p14:cNvContentPartPr/>
              <p14:nvPr/>
            </p14:nvContentPartPr>
            <p14:xfrm>
              <a:off x="3781026" y="1100276"/>
              <a:ext cx="634680" cy="206640"/>
            </p14:xfrm>
          </p:contentPart>
        </mc:Choice>
        <mc:Fallback xmlns="">
          <p:pic>
            <p:nvPicPr>
              <p:cNvPr id="27" name="Ink 26">
                <a:extLst>
                  <a:ext uri="{FF2B5EF4-FFF2-40B4-BE49-F238E27FC236}">
                    <a16:creationId xmlns:a16="http://schemas.microsoft.com/office/drawing/2014/main" id="{D0A4F35C-F944-41F3-BA39-04A1016A0347}"/>
                  </a:ext>
                </a:extLst>
              </p:cNvPr>
              <p:cNvPicPr/>
              <p:nvPr/>
            </p:nvPicPr>
            <p:blipFill>
              <a:blip r:embed="rId6"/>
              <a:stretch>
                <a:fillRect/>
              </a:stretch>
            </p:blipFill>
            <p:spPr>
              <a:xfrm>
                <a:off x="3772026" y="1091276"/>
                <a:ext cx="6523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 name="Ink 32">
                <a:extLst>
                  <a:ext uri="{FF2B5EF4-FFF2-40B4-BE49-F238E27FC236}">
                    <a16:creationId xmlns:a16="http://schemas.microsoft.com/office/drawing/2014/main" id="{A1AD6E91-5DAF-47CE-AC01-85D79D7E9F92}"/>
                  </a:ext>
                </a:extLst>
              </p14:cNvPr>
              <p14:cNvContentPartPr/>
              <p14:nvPr/>
            </p14:nvContentPartPr>
            <p14:xfrm>
              <a:off x="595026" y="3674276"/>
              <a:ext cx="949680" cy="2400120"/>
            </p14:xfrm>
          </p:contentPart>
        </mc:Choice>
        <mc:Fallback xmlns="">
          <p:pic>
            <p:nvPicPr>
              <p:cNvPr id="33" name="Ink 32">
                <a:extLst>
                  <a:ext uri="{FF2B5EF4-FFF2-40B4-BE49-F238E27FC236}">
                    <a16:creationId xmlns:a16="http://schemas.microsoft.com/office/drawing/2014/main" id="{A1AD6E91-5DAF-47CE-AC01-85D79D7E9F92}"/>
                  </a:ext>
                </a:extLst>
              </p:cNvPr>
              <p:cNvPicPr/>
              <p:nvPr/>
            </p:nvPicPr>
            <p:blipFill>
              <a:blip r:embed="rId8"/>
              <a:stretch>
                <a:fillRect/>
              </a:stretch>
            </p:blipFill>
            <p:spPr>
              <a:xfrm>
                <a:off x="586386" y="3665636"/>
                <a:ext cx="967320" cy="2417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Ink 34">
                <a:extLst>
                  <a:ext uri="{FF2B5EF4-FFF2-40B4-BE49-F238E27FC236}">
                    <a16:creationId xmlns:a16="http://schemas.microsoft.com/office/drawing/2014/main" id="{1C4C9603-5965-462B-A3E1-852BF2ABEB10}"/>
                  </a:ext>
                </a:extLst>
              </p14:cNvPr>
              <p14:cNvContentPartPr/>
              <p14:nvPr/>
            </p14:nvContentPartPr>
            <p14:xfrm>
              <a:off x="7903746" y="3348836"/>
              <a:ext cx="14040" cy="17640"/>
            </p14:xfrm>
          </p:contentPart>
        </mc:Choice>
        <mc:Fallback xmlns="">
          <p:pic>
            <p:nvPicPr>
              <p:cNvPr id="35" name="Ink 34">
                <a:extLst>
                  <a:ext uri="{FF2B5EF4-FFF2-40B4-BE49-F238E27FC236}">
                    <a16:creationId xmlns:a16="http://schemas.microsoft.com/office/drawing/2014/main" id="{1C4C9603-5965-462B-A3E1-852BF2ABEB10}"/>
                  </a:ext>
                </a:extLst>
              </p:cNvPr>
              <p:cNvPicPr/>
              <p:nvPr/>
            </p:nvPicPr>
            <p:blipFill>
              <a:blip r:embed="rId10"/>
              <a:stretch>
                <a:fillRect/>
              </a:stretch>
            </p:blipFill>
            <p:spPr>
              <a:xfrm>
                <a:off x="7894746" y="3340196"/>
                <a:ext cx="31680" cy="3528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67B92745-AE8D-88BD-7E73-1951AD07BA74}"/>
              </a:ext>
            </a:extLst>
          </p:cNvPr>
          <p:cNvSpPr txBox="1">
            <a:spLocks noChangeArrowheads="1"/>
          </p:cNvSpPr>
          <p:nvPr/>
        </p:nvSpPr>
        <p:spPr bwMode="auto">
          <a:xfrm>
            <a:off x="533400" y="457200"/>
            <a:ext cx="4583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Step 4 - Define Contacts (Lab 6 and Lab 7)</a:t>
            </a:r>
          </a:p>
          <a:p>
            <a:pPr eaLnBrk="1" hangingPunct="1">
              <a:spcBef>
                <a:spcPct val="0"/>
              </a:spcBef>
              <a:buFontTx/>
              <a:buNone/>
            </a:pPr>
            <a:endParaRPr lang="en-US" altLang="en-US" sz="1800"/>
          </a:p>
        </p:txBody>
      </p:sp>
      <p:graphicFrame>
        <p:nvGraphicFramePr>
          <p:cNvPr id="7252" name="Group 84">
            <a:extLst>
              <a:ext uri="{FF2B5EF4-FFF2-40B4-BE49-F238E27FC236}">
                <a16:creationId xmlns:a16="http://schemas.microsoft.com/office/drawing/2014/main" id="{BC0ADCBC-7735-8E8E-FD30-80850BC830F8}"/>
              </a:ext>
            </a:extLst>
          </p:cNvPr>
          <p:cNvGraphicFramePr>
            <a:graphicFrameLocks noGrp="1"/>
          </p:cNvGraphicFramePr>
          <p:nvPr/>
        </p:nvGraphicFramePr>
        <p:xfrm>
          <a:off x="533400" y="1371600"/>
          <a:ext cx="3657600" cy="4883153"/>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3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Lithography for Contacts</a:t>
                      </a: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3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4-1. Bake 120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for 20 min</a:t>
                      </a: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243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4-2. Spin Resist – KL 5315 at 4500 rpm for 30 sec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Target thickness 12000</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Å</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3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4-3. Soft Bake 90 </a:t>
                      </a: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°C for 1 min</a:t>
                      </a:r>
                      <a:r>
                        <a:rPr kumimoji="0" lang="en-US" altLang="en-US" sz="1200" b="0" i="0" u="none" strike="noStrike" cap="none" normalizeH="0" baseline="0">
                          <a:ln>
                            <a:noFill/>
                          </a:ln>
                          <a:solidFill>
                            <a:schemeClr val="tx1"/>
                          </a:solidFill>
                          <a:effectLst/>
                          <a:latin typeface="Arial" panose="020B0604020202020204" pitchFamily="34" charset="0"/>
                        </a:rPr>
                        <a:t> </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67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4-4. Align/Expose _4.0_ sec</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Challenging for the eyes because the entire device pattern is covered by the red pattern on mask except the two little contact windows.</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3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4-5. Develop in AZ726 for 1 min</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12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4-6. Rinse with DI water and blow dry with nitrogen</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0509" name="Text Box 23">
            <a:extLst>
              <a:ext uri="{FF2B5EF4-FFF2-40B4-BE49-F238E27FC236}">
                <a16:creationId xmlns:a16="http://schemas.microsoft.com/office/drawing/2014/main" id="{BFEE732A-A17D-A0F7-280B-3FB285EC1496}"/>
              </a:ext>
            </a:extLst>
          </p:cNvPr>
          <p:cNvSpPr txBox="1">
            <a:spLocks noChangeArrowheads="1"/>
          </p:cNvSpPr>
          <p:nvPr/>
        </p:nvSpPr>
        <p:spPr bwMode="auto">
          <a:xfrm>
            <a:off x="533400" y="1066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Lab 6</a:t>
            </a:r>
          </a:p>
        </p:txBody>
      </p:sp>
      <p:sp>
        <p:nvSpPr>
          <p:cNvPr id="20510" name="Text Box 54">
            <a:extLst>
              <a:ext uri="{FF2B5EF4-FFF2-40B4-BE49-F238E27FC236}">
                <a16:creationId xmlns:a16="http://schemas.microsoft.com/office/drawing/2014/main" id="{FE482DB6-BC0C-6224-7355-A79D0EC144C2}"/>
              </a:ext>
            </a:extLst>
          </p:cNvPr>
          <p:cNvSpPr txBox="1">
            <a:spLocks noChangeArrowheads="1"/>
          </p:cNvSpPr>
          <p:nvPr/>
        </p:nvSpPr>
        <p:spPr bwMode="auto">
          <a:xfrm>
            <a:off x="2362200" y="106680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Notes</a:t>
            </a:r>
          </a:p>
        </p:txBody>
      </p:sp>
      <p:pic>
        <p:nvPicPr>
          <p:cNvPr id="20511" name="Picture 63">
            <a:extLst>
              <a:ext uri="{FF2B5EF4-FFF2-40B4-BE49-F238E27FC236}">
                <a16:creationId xmlns:a16="http://schemas.microsoft.com/office/drawing/2014/main" id="{84C5093E-2877-F96B-5689-419A557C465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47800"/>
            <a:ext cx="16002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2" name="Picture 64">
            <a:extLst>
              <a:ext uri="{FF2B5EF4-FFF2-40B4-BE49-F238E27FC236}">
                <a16:creationId xmlns:a16="http://schemas.microsoft.com/office/drawing/2014/main" id="{4CC042A6-683E-E885-4F69-6EBC68494F1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86000"/>
            <a:ext cx="15240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3" name="Picture 67">
            <a:extLst>
              <a:ext uri="{FF2B5EF4-FFF2-40B4-BE49-F238E27FC236}">
                <a16:creationId xmlns:a16="http://schemas.microsoft.com/office/drawing/2014/main" id="{9928583D-A231-16C3-789C-6EE0CFA893A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657600"/>
            <a:ext cx="16002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4" name="Picture 68">
            <a:extLst>
              <a:ext uri="{FF2B5EF4-FFF2-40B4-BE49-F238E27FC236}">
                <a16:creationId xmlns:a16="http://schemas.microsoft.com/office/drawing/2014/main" id="{7FFB6F22-90D8-DB8F-6F99-E21F0014FCD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524000"/>
            <a:ext cx="16002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5" name="Picture 69">
            <a:extLst>
              <a:ext uri="{FF2B5EF4-FFF2-40B4-BE49-F238E27FC236}">
                <a16:creationId xmlns:a16="http://schemas.microsoft.com/office/drawing/2014/main" id="{88DD87B5-1A3E-57AA-C54C-4E1CC1F1444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819400"/>
            <a:ext cx="1676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6" name="Picture 70">
            <a:extLst>
              <a:ext uri="{FF2B5EF4-FFF2-40B4-BE49-F238E27FC236}">
                <a16:creationId xmlns:a16="http://schemas.microsoft.com/office/drawing/2014/main" id="{EA5CBCC1-DC99-4A77-286F-12BC1A53BA58}"/>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657600"/>
            <a:ext cx="1676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7" name="Group 71">
            <a:extLst>
              <a:ext uri="{FF2B5EF4-FFF2-40B4-BE49-F238E27FC236}">
                <a16:creationId xmlns:a16="http://schemas.microsoft.com/office/drawing/2014/main" id="{74EB07DB-4F8E-986C-3083-A6DDE4B9A3A2}"/>
              </a:ext>
            </a:extLst>
          </p:cNvPr>
          <p:cNvGrpSpPr>
            <a:grpSpLocks/>
          </p:cNvGrpSpPr>
          <p:nvPr/>
        </p:nvGrpSpPr>
        <p:grpSpPr bwMode="auto">
          <a:xfrm>
            <a:off x="5715000" y="1066800"/>
            <a:ext cx="1752600" cy="342900"/>
            <a:chOff x="3600" y="1672"/>
            <a:chExt cx="1104" cy="216"/>
          </a:xfrm>
        </p:grpSpPr>
        <p:sp>
          <p:nvSpPr>
            <p:cNvPr id="20527" name="Text Box 72">
              <a:extLst>
                <a:ext uri="{FF2B5EF4-FFF2-40B4-BE49-F238E27FC236}">
                  <a16:creationId xmlns:a16="http://schemas.microsoft.com/office/drawing/2014/main" id="{EAA80005-03A0-2988-41AD-1ECA1734F4E5}"/>
                </a:ext>
              </a:extLst>
            </p:cNvPr>
            <p:cNvSpPr txBox="1">
              <a:spLocks noChangeArrowheads="1"/>
            </p:cNvSpPr>
            <p:nvPr/>
          </p:nvSpPr>
          <p:spPr bwMode="auto">
            <a:xfrm>
              <a:off x="3896" y="1672"/>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Photoresist</a:t>
              </a:r>
            </a:p>
          </p:txBody>
        </p:sp>
        <p:sp>
          <p:nvSpPr>
            <p:cNvPr id="20528" name="Line 73">
              <a:extLst>
                <a:ext uri="{FF2B5EF4-FFF2-40B4-BE49-F238E27FC236}">
                  <a16:creationId xmlns:a16="http://schemas.microsoft.com/office/drawing/2014/main" id="{347DF1EB-75D4-A72C-081B-10D89E15BC49}"/>
                </a:ext>
              </a:extLst>
            </p:cNvPr>
            <p:cNvSpPr>
              <a:spLocks noChangeShapeType="1"/>
            </p:cNvSpPr>
            <p:nvPr/>
          </p:nvSpPr>
          <p:spPr bwMode="auto">
            <a:xfrm flipH="1">
              <a:off x="3600" y="179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29" name="Line 74">
              <a:extLst>
                <a:ext uri="{FF2B5EF4-FFF2-40B4-BE49-F238E27FC236}">
                  <a16:creationId xmlns:a16="http://schemas.microsoft.com/office/drawing/2014/main" id="{5AD8F4E7-DF33-FF2F-679E-1BF886B6262D}"/>
                </a:ext>
              </a:extLst>
            </p:cNvPr>
            <p:cNvSpPr>
              <a:spLocks noChangeShapeType="1"/>
            </p:cNvSpPr>
            <p:nvPr/>
          </p:nvSpPr>
          <p:spPr bwMode="auto">
            <a:xfrm>
              <a:off x="4464" y="179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0518" name="Text Box 75">
            <a:extLst>
              <a:ext uri="{FF2B5EF4-FFF2-40B4-BE49-F238E27FC236}">
                <a16:creationId xmlns:a16="http://schemas.microsoft.com/office/drawing/2014/main" id="{EA972B22-6D36-2971-2FF0-D850B3B7C2F7}"/>
              </a:ext>
            </a:extLst>
          </p:cNvPr>
          <p:cNvSpPr txBox="1">
            <a:spLocks noChangeArrowheads="1"/>
          </p:cNvSpPr>
          <p:nvPr/>
        </p:nvSpPr>
        <p:spPr bwMode="auto">
          <a:xfrm>
            <a:off x="6324600" y="17526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4-2</a:t>
            </a:r>
          </a:p>
        </p:txBody>
      </p:sp>
      <p:sp>
        <p:nvSpPr>
          <p:cNvPr id="20519" name="Text Box 76">
            <a:extLst>
              <a:ext uri="{FF2B5EF4-FFF2-40B4-BE49-F238E27FC236}">
                <a16:creationId xmlns:a16="http://schemas.microsoft.com/office/drawing/2014/main" id="{0BD8FAF3-770E-9E46-86C1-5E01539D93BA}"/>
              </a:ext>
            </a:extLst>
          </p:cNvPr>
          <p:cNvSpPr txBox="1">
            <a:spLocks noChangeArrowheads="1"/>
          </p:cNvSpPr>
          <p:nvPr/>
        </p:nvSpPr>
        <p:spPr bwMode="auto">
          <a:xfrm>
            <a:off x="6248400" y="31242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4-4</a:t>
            </a:r>
          </a:p>
        </p:txBody>
      </p:sp>
      <p:sp>
        <p:nvSpPr>
          <p:cNvPr id="20520" name="Text Box 77">
            <a:extLst>
              <a:ext uri="{FF2B5EF4-FFF2-40B4-BE49-F238E27FC236}">
                <a16:creationId xmlns:a16="http://schemas.microsoft.com/office/drawing/2014/main" id="{69646C66-3564-26BC-0191-A00B60850CBB}"/>
              </a:ext>
            </a:extLst>
          </p:cNvPr>
          <p:cNvSpPr txBox="1">
            <a:spLocks noChangeArrowheads="1"/>
          </p:cNvSpPr>
          <p:nvPr/>
        </p:nvSpPr>
        <p:spPr bwMode="auto">
          <a:xfrm>
            <a:off x="6248400" y="39624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4-5</a:t>
            </a:r>
          </a:p>
        </p:txBody>
      </p:sp>
      <p:sp>
        <p:nvSpPr>
          <p:cNvPr id="20521" name="Text Box 78">
            <a:extLst>
              <a:ext uri="{FF2B5EF4-FFF2-40B4-BE49-F238E27FC236}">
                <a16:creationId xmlns:a16="http://schemas.microsoft.com/office/drawing/2014/main" id="{4C5576A1-0696-3265-331B-53D6CB4AE13E}"/>
              </a:ext>
            </a:extLst>
          </p:cNvPr>
          <p:cNvSpPr txBox="1">
            <a:spLocks noChangeArrowheads="1"/>
          </p:cNvSpPr>
          <p:nvPr/>
        </p:nvSpPr>
        <p:spPr bwMode="auto">
          <a:xfrm>
            <a:off x="4572000" y="9144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Side view</a:t>
            </a:r>
          </a:p>
        </p:txBody>
      </p:sp>
      <p:sp>
        <p:nvSpPr>
          <p:cNvPr id="20522" name="Text Box 79">
            <a:extLst>
              <a:ext uri="{FF2B5EF4-FFF2-40B4-BE49-F238E27FC236}">
                <a16:creationId xmlns:a16="http://schemas.microsoft.com/office/drawing/2014/main" id="{A00756FF-A197-53EB-8FD8-2B20EDBC429B}"/>
              </a:ext>
            </a:extLst>
          </p:cNvPr>
          <p:cNvSpPr txBox="1">
            <a:spLocks noChangeArrowheads="1"/>
          </p:cNvSpPr>
          <p:nvPr/>
        </p:nvSpPr>
        <p:spPr bwMode="auto">
          <a:xfrm>
            <a:off x="7391400" y="838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Top view</a:t>
            </a:r>
          </a:p>
        </p:txBody>
      </p:sp>
      <p:sp>
        <p:nvSpPr>
          <p:cNvPr id="20523" name="Text Box 80">
            <a:extLst>
              <a:ext uri="{FF2B5EF4-FFF2-40B4-BE49-F238E27FC236}">
                <a16:creationId xmlns:a16="http://schemas.microsoft.com/office/drawing/2014/main" id="{60EF06EF-F542-1C18-0C05-27692BD92711}"/>
              </a:ext>
            </a:extLst>
          </p:cNvPr>
          <p:cNvSpPr txBox="1">
            <a:spLocks noChangeArrowheads="1"/>
          </p:cNvSpPr>
          <p:nvPr/>
        </p:nvSpPr>
        <p:spPr bwMode="auto">
          <a:xfrm>
            <a:off x="7467600" y="25146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MASK 3</a:t>
            </a:r>
          </a:p>
        </p:txBody>
      </p:sp>
      <p:pic>
        <p:nvPicPr>
          <p:cNvPr id="20524" name="Picture 21" descr="C:\Users\Kate\AppData\Local\Temp\Temp1_Lab6Kate.zip\Lab6Kate.jpg">
            <a:extLst>
              <a:ext uri="{FF2B5EF4-FFF2-40B4-BE49-F238E27FC236}">
                <a16:creationId xmlns:a16="http://schemas.microsoft.com/office/drawing/2014/main" id="{D8EF1363-F31E-0D3B-6E40-0997ABA61D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0007" t="35562" r="6615" b="26665"/>
          <a:stretch>
            <a:fillRect/>
          </a:stretch>
        </p:blipFill>
        <p:spPr bwMode="auto">
          <a:xfrm>
            <a:off x="4457700" y="4410075"/>
            <a:ext cx="2514600" cy="17097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25" name="Rectangle 21">
            <a:extLst>
              <a:ext uri="{FF2B5EF4-FFF2-40B4-BE49-F238E27FC236}">
                <a16:creationId xmlns:a16="http://schemas.microsoft.com/office/drawing/2014/main" id="{9F2E2003-1595-54F5-44AE-CE1A3785213C}"/>
              </a:ext>
            </a:extLst>
          </p:cNvPr>
          <p:cNvSpPr>
            <a:spLocks noChangeArrowheads="1"/>
          </p:cNvSpPr>
          <p:nvPr/>
        </p:nvSpPr>
        <p:spPr bwMode="auto">
          <a:xfrm>
            <a:off x="4394200" y="5867400"/>
            <a:ext cx="2590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Sample Device 2 Step 4-5 (Lab 4)</a:t>
            </a:r>
          </a:p>
        </p:txBody>
      </p:sp>
      <p:sp>
        <p:nvSpPr>
          <p:cNvPr id="24" name="Rectangle 23">
            <a:extLst>
              <a:ext uri="{FF2B5EF4-FFF2-40B4-BE49-F238E27FC236}">
                <a16:creationId xmlns:a16="http://schemas.microsoft.com/office/drawing/2014/main" id="{B277B7D2-AAF6-734E-937B-1549490ABC02}"/>
              </a:ext>
            </a:extLst>
          </p:cNvPr>
          <p:cNvSpPr/>
          <p:nvPr/>
        </p:nvSpPr>
        <p:spPr>
          <a:xfrm>
            <a:off x="5116286" y="5079692"/>
            <a:ext cx="2023438" cy="369332"/>
          </a:xfrm>
          <a:prstGeom prst="rect">
            <a:avLst/>
          </a:prstGeom>
        </p:spPr>
        <p:txBody>
          <a:bodyPr>
            <a:spAutoFit/>
          </a:bodyPr>
          <a:lstStyle/>
          <a:p>
            <a:pPr eaLnBrk="1" hangingPunct="1">
              <a:defRPr/>
            </a:pPr>
            <a:r>
              <a:rPr lang="en-US" b="1" dirty="0">
                <a:solidFill>
                  <a:schemeClr val="tx1">
                    <a:alpha val="18000"/>
                  </a:schemeClr>
                </a:solidFill>
              </a:rPr>
              <a:t>EVANS 3311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5645C73D-A80F-343F-4545-7D402FF7B32D}"/>
              </a:ext>
            </a:extLst>
          </p:cNvPr>
          <p:cNvSpPr txBox="1">
            <a:spLocks noChangeArrowheads="1"/>
          </p:cNvSpPr>
          <p:nvPr/>
        </p:nvSpPr>
        <p:spPr bwMode="auto">
          <a:xfrm>
            <a:off x="533400" y="457200"/>
            <a:ext cx="4583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Step 4 - Define Contacts (Lab 6 and Lab 7)</a:t>
            </a:r>
          </a:p>
          <a:p>
            <a:pPr eaLnBrk="1" hangingPunct="1">
              <a:spcBef>
                <a:spcPct val="0"/>
              </a:spcBef>
              <a:buFontTx/>
              <a:buNone/>
            </a:pPr>
            <a:r>
              <a:rPr lang="en-US" altLang="en-US" sz="1800"/>
              <a:t>continued </a:t>
            </a:r>
          </a:p>
        </p:txBody>
      </p:sp>
      <p:graphicFrame>
        <p:nvGraphicFramePr>
          <p:cNvPr id="8276" name="Group 84">
            <a:extLst>
              <a:ext uri="{FF2B5EF4-FFF2-40B4-BE49-F238E27FC236}">
                <a16:creationId xmlns:a16="http://schemas.microsoft.com/office/drawing/2014/main" id="{A20F5794-FC21-708A-9EC8-3577E4D9CFC9}"/>
              </a:ext>
            </a:extLst>
          </p:cNvPr>
          <p:cNvGraphicFramePr>
            <a:graphicFrameLocks noGrp="1"/>
          </p:cNvGraphicFramePr>
          <p:nvPr/>
        </p:nvGraphicFramePr>
        <p:xfrm>
          <a:off x="533400" y="1371600"/>
          <a:ext cx="3657600" cy="3475037"/>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4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4-8. Hard bake on hot plate at 120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for 5 min</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3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4-9 Etch field oxide in BOE full strength at room temp</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for 1min 30 seconds</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Gate oxide does not take that much longer time to remove than previous oxides</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1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4-10. Rinse with DI water and blow dry with nitrogen</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4-11. Inspect for complete oxide removal</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1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4-12. Strip Resist with Acetone &amp; IPA, then blow dry with nitrogen</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Three times</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4-14.  Inspect and take photos</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2554" name="Text Box 27">
            <a:extLst>
              <a:ext uri="{FF2B5EF4-FFF2-40B4-BE49-F238E27FC236}">
                <a16:creationId xmlns:a16="http://schemas.microsoft.com/office/drawing/2014/main" id="{AB6FEB93-00C9-3A3D-3F9D-8B8A94E1159B}"/>
              </a:ext>
            </a:extLst>
          </p:cNvPr>
          <p:cNvSpPr txBox="1">
            <a:spLocks noChangeArrowheads="1"/>
          </p:cNvSpPr>
          <p:nvPr/>
        </p:nvSpPr>
        <p:spPr bwMode="auto">
          <a:xfrm>
            <a:off x="533400" y="1066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Lab 7</a:t>
            </a:r>
          </a:p>
        </p:txBody>
      </p:sp>
      <p:sp>
        <p:nvSpPr>
          <p:cNvPr id="22555" name="Text Box 63">
            <a:extLst>
              <a:ext uri="{FF2B5EF4-FFF2-40B4-BE49-F238E27FC236}">
                <a16:creationId xmlns:a16="http://schemas.microsoft.com/office/drawing/2014/main" id="{EC42FD0B-E642-6468-2BC0-8E3B985A4EE3}"/>
              </a:ext>
            </a:extLst>
          </p:cNvPr>
          <p:cNvSpPr txBox="1">
            <a:spLocks noChangeArrowheads="1"/>
          </p:cNvSpPr>
          <p:nvPr/>
        </p:nvSpPr>
        <p:spPr bwMode="auto">
          <a:xfrm>
            <a:off x="2362200" y="106680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Notes</a:t>
            </a:r>
          </a:p>
        </p:txBody>
      </p:sp>
      <p:pic>
        <p:nvPicPr>
          <p:cNvPr id="22556" name="Picture 69">
            <a:extLst>
              <a:ext uri="{FF2B5EF4-FFF2-40B4-BE49-F238E27FC236}">
                <a16:creationId xmlns:a16="http://schemas.microsoft.com/office/drawing/2014/main" id="{23019084-24BD-ABAE-6506-3D48A4CF829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954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70">
            <a:extLst>
              <a:ext uri="{FF2B5EF4-FFF2-40B4-BE49-F238E27FC236}">
                <a16:creationId xmlns:a16="http://schemas.microsoft.com/office/drawing/2014/main" id="{6697ADB1-F24E-1223-621A-1045A3EC4C7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438400"/>
            <a:ext cx="18288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71">
            <a:extLst>
              <a:ext uri="{FF2B5EF4-FFF2-40B4-BE49-F238E27FC236}">
                <a16:creationId xmlns:a16="http://schemas.microsoft.com/office/drawing/2014/main" id="{39ED6604-521F-DC42-8832-8EE86C923C6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371600"/>
            <a:ext cx="1828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72">
            <a:extLst>
              <a:ext uri="{FF2B5EF4-FFF2-40B4-BE49-F238E27FC236}">
                <a16:creationId xmlns:a16="http://schemas.microsoft.com/office/drawing/2014/main" id="{563F326B-ED05-C07E-DCC5-E14F97D2992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362200"/>
            <a:ext cx="1828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0" name="Text Box 73">
            <a:extLst>
              <a:ext uri="{FF2B5EF4-FFF2-40B4-BE49-F238E27FC236}">
                <a16:creationId xmlns:a16="http://schemas.microsoft.com/office/drawing/2014/main" id="{A76E6B38-17C6-5283-8E2C-2416FB180AE4}"/>
              </a:ext>
            </a:extLst>
          </p:cNvPr>
          <p:cNvSpPr txBox="1">
            <a:spLocks noChangeArrowheads="1"/>
          </p:cNvSpPr>
          <p:nvPr/>
        </p:nvSpPr>
        <p:spPr bwMode="auto">
          <a:xfrm>
            <a:off x="6248400" y="18288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4-9</a:t>
            </a:r>
          </a:p>
        </p:txBody>
      </p:sp>
      <p:sp>
        <p:nvSpPr>
          <p:cNvPr id="22561" name="Text Box 74">
            <a:extLst>
              <a:ext uri="{FF2B5EF4-FFF2-40B4-BE49-F238E27FC236}">
                <a16:creationId xmlns:a16="http://schemas.microsoft.com/office/drawing/2014/main" id="{FB536D53-EE85-B02A-1E10-118F95093603}"/>
              </a:ext>
            </a:extLst>
          </p:cNvPr>
          <p:cNvSpPr txBox="1">
            <a:spLocks noChangeArrowheads="1"/>
          </p:cNvSpPr>
          <p:nvPr/>
        </p:nvSpPr>
        <p:spPr bwMode="auto">
          <a:xfrm>
            <a:off x="6324600" y="27432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4-12</a:t>
            </a:r>
          </a:p>
        </p:txBody>
      </p:sp>
      <p:sp>
        <p:nvSpPr>
          <p:cNvPr id="22562" name="Text Box 75">
            <a:extLst>
              <a:ext uri="{FF2B5EF4-FFF2-40B4-BE49-F238E27FC236}">
                <a16:creationId xmlns:a16="http://schemas.microsoft.com/office/drawing/2014/main" id="{BD772187-50E0-D677-1556-02954F8FCE43}"/>
              </a:ext>
            </a:extLst>
          </p:cNvPr>
          <p:cNvSpPr txBox="1">
            <a:spLocks noChangeArrowheads="1"/>
          </p:cNvSpPr>
          <p:nvPr/>
        </p:nvSpPr>
        <p:spPr bwMode="auto">
          <a:xfrm>
            <a:off x="4800600" y="9906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Side view</a:t>
            </a:r>
          </a:p>
        </p:txBody>
      </p:sp>
      <p:sp>
        <p:nvSpPr>
          <p:cNvPr id="22563" name="Text Box 76">
            <a:extLst>
              <a:ext uri="{FF2B5EF4-FFF2-40B4-BE49-F238E27FC236}">
                <a16:creationId xmlns:a16="http://schemas.microsoft.com/office/drawing/2014/main" id="{C810AC0F-051B-4CA9-B287-9DE4A01E4666}"/>
              </a:ext>
            </a:extLst>
          </p:cNvPr>
          <p:cNvSpPr txBox="1">
            <a:spLocks noChangeArrowheads="1"/>
          </p:cNvSpPr>
          <p:nvPr/>
        </p:nvSpPr>
        <p:spPr bwMode="auto">
          <a:xfrm>
            <a:off x="7391400" y="10668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Top view</a:t>
            </a:r>
          </a:p>
        </p:txBody>
      </p:sp>
      <p:pic>
        <p:nvPicPr>
          <p:cNvPr id="22564" name="Picture 13" descr="C:\Users\Kate\Downloads\Lab7Kate.jpg">
            <a:extLst>
              <a:ext uri="{FF2B5EF4-FFF2-40B4-BE49-F238E27FC236}">
                <a16:creationId xmlns:a16="http://schemas.microsoft.com/office/drawing/2014/main" id="{CB8C9DEA-0F8C-D4DD-2C48-8D3D89579C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5" t="24443" r="-35" b="26672"/>
          <a:stretch>
            <a:fillRect/>
          </a:stretch>
        </p:blipFill>
        <p:spPr bwMode="auto">
          <a:xfrm>
            <a:off x="4419600" y="3114675"/>
            <a:ext cx="3200400" cy="23479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65" name="Rectangle 14">
            <a:extLst>
              <a:ext uri="{FF2B5EF4-FFF2-40B4-BE49-F238E27FC236}">
                <a16:creationId xmlns:a16="http://schemas.microsoft.com/office/drawing/2014/main" id="{AF43E0A2-4E1C-C821-E1D9-2EA999D28752}"/>
              </a:ext>
            </a:extLst>
          </p:cNvPr>
          <p:cNvSpPr>
            <a:spLocks noChangeArrowheads="1"/>
          </p:cNvSpPr>
          <p:nvPr/>
        </p:nvSpPr>
        <p:spPr bwMode="auto">
          <a:xfrm>
            <a:off x="4800600" y="5181600"/>
            <a:ext cx="2895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Sample Device 2 photo Step 4-14 (Lab 4)</a:t>
            </a:r>
          </a:p>
        </p:txBody>
      </p:sp>
      <p:sp>
        <p:nvSpPr>
          <p:cNvPr id="16" name="Rectangle 15">
            <a:extLst>
              <a:ext uri="{FF2B5EF4-FFF2-40B4-BE49-F238E27FC236}">
                <a16:creationId xmlns:a16="http://schemas.microsoft.com/office/drawing/2014/main" id="{9CB37BB2-0B09-4266-AAA3-2F42A6466238}"/>
              </a:ext>
            </a:extLst>
          </p:cNvPr>
          <p:cNvSpPr/>
          <p:nvPr/>
        </p:nvSpPr>
        <p:spPr>
          <a:xfrm>
            <a:off x="5236681" y="4124763"/>
            <a:ext cx="2023438" cy="369332"/>
          </a:xfrm>
          <a:prstGeom prst="rect">
            <a:avLst/>
          </a:prstGeom>
        </p:spPr>
        <p:txBody>
          <a:bodyPr>
            <a:spAutoFit/>
          </a:bodyPr>
          <a:lstStyle/>
          <a:p>
            <a:pPr eaLnBrk="1" hangingPunct="1">
              <a:defRPr/>
            </a:pPr>
            <a:r>
              <a:rPr lang="en-US" b="1" dirty="0">
                <a:solidFill>
                  <a:schemeClr val="tx1">
                    <a:alpha val="18000"/>
                  </a:schemeClr>
                </a:solidFill>
              </a:rPr>
              <a:t>EVANS 3311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B5ADAEBB-CB60-046A-635B-A919EE68543B}"/>
              </a:ext>
            </a:extLst>
          </p:cNvPr>
          <p:cNvSpPr txBox="1">
            <a:spLocks noChangeArrowheads="1"/>
          </p:cNvSpPr>
          <p:nvPr/>
        </p:nvSpPr>
        <p:spPr bwMode="auto">
          <a:xfrm>
            <a:off x="533400" y="304800"/>
            <a:ext cx="4275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Step 5 – Metallization (Lab 8 and Lab 9)</a:t>
            </a:r>
          </a:p>
          <a:p>
            <a:pPr eaLnBrk="1" hangingPunct="1">
              <a:spcBef>
                <a:spcPct val="0"/>
              </a:spcBef>
              <a:buFontTx/>
              <a:buNone/>
            </a:pPr>
            <a:endParaRPr lang="en-US" altLang="en-US" sz="1800"/>
          </a:p>
        </p:txBody>
      </p:sp>
      <p:graphicFrame>
        <p:nvGraphicFramePr>
          <p:cNvPr id="9309" name="Group 93">
            <a:extLst>
              <a:ext uri="{FF2B5EF4-FFF2-40B4-BE49-F238E27FC236}">
                <a16:creationId xmlns:a16="http://schemas.microsoft.com/office/drawing/2014/main" id="{707A98A0-8D2F-33BB-DFD7-9168BB2A7F43}"/>
              </a:ext>
            </a:extLst>
          </p:cNvPr>
          <p:cNvGraphicFramePr>
            <a:graphicFrameLocks noGrp="1"/>
          </p:cNvGraphicFramePr>
          <p:nvPr/>
        </p:nvGraphicFramePr>
        <p:xfrm>
          <a:off x="533400" y="1066800"/>
          <a:ext cx="3657600" cy="501174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104290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5-1. Deposit alloy of aluminum –silicon-copper  using RF Sputter (offline)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Target 7000 – 9000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Å</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AR 30sccm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400W RF</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7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rPr>
                        <a:t>Lithography for Probe Points</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17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5-2. Bake 120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for 20 min (off-line)</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290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5-3. Spin Resist – KL 5315 at 5000 rpm for 30 sec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Target thickness ~ 1.1 </a:t>
                      </a:r>
                      <a:r>
                        <a:rPr kumimoji="0" lang="en-US" altLang="en-US" sz="1200" b="0" i="0" u="none" strike="noStrike" cap="none" normalizeH="0" baseline="0" dirty="0">
                          <a:ln>
                            <a:noFill/>
                          </a:ln>
                          <a:solidFill>
                            <a:schemeClr val="tx1"/>
                          </a:solidFill>
                          <a:effectLst/>
                          <a:latin typeface="Arial" panose="020B0604020202020204" pitchFamily="34" charset="0"/>
                          <a:sym typeface="Symbol" panose="05050102010706020507" pitchFamily="18" charset="2"/>
                        </a:rPr>
                        <a:t>m</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17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5-4. Soft Bake 90 </a:t>
                      </a: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°C for 1 min</a:t>
                      </a:r>
                      <a:r>
                        <a:rPr kumimoji="0" lang="en-US" altLang="en-US" sz="1200" b="0" i="0" u="none" strike="noStrike" cap="none" normalizeH="0" baseline="0">
                          <a:ln>
                            <a:noFill/>
                          </a:ln>
                          <a:solidFill>
                            <a:schemeClr val="tx1"/>
                          </a:solidFill>
                          <a:effectLst/>
                          <a:latin typeface="Arial" panose="020B0604020202020204" pitchFamily="34" charset="0"/>
                        </a:rPr>
                        <a:t> </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7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5-5. Align/Expose _3.5_ sec</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17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5-6. Develop in AZ726 for 1 min</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005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5-7. Rinse with DI water and blow dry with nitrogen</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4608" name="Text Box 23">
            <a:extLst>
              <a:ext uri="{FF2B5EF4-FFF2-40B4-BE49-F238E27FC236}">
                <a16:creationId xmlns:a16="http://schemas.microsoft.com/office/drawing/2014/main" id="{8D84A743-C417-4725-F399-8D17309CF87E}"/>
              </a:ext>
            </a:extLst>
          </p:cNvPr>
          <p:cNvSpPr txBox="1">
            <a:spLocks noChangeArrowheads="1"/>
          </p:cNvSpPr>
          <p:nvPr/>
        </p:nvSpPr>
        <p:spPr bwMode="auto">
          <a:xfrm>
            <a:off x="533400" y="762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Lab 8</a:t>
            </a:r>
          </a:p>
        </p:txBody>
      </p:sp>
      <p:sp>
        <p:nvSpPr>
          <p:cNvPr id="24609" name="Text Box 59">
            <a:extLst>
              <a:ext uri="{FF2B5EF4-FFF2-40B4-BE49-F238E27FC236}">
                <a16:creationId xmlns:a16="http://schemas.microsoft.com/office/drawing/2014/main" id="{623E3123-E774-8C7A-08C5-8D48D8A9DDDE}"/>
              </a:ext>
            </a:extLst>
          </p:cNvPr>
          <p:cNvSpPr txBox="1">
            <a:spLocks noChangeArrowheads="1"/>
          </p:cNvSpPr>
          <p:nvPr/>
        </p:nvSpPr>
        <p:spPr bwMode="auto">
          <a:xfrm>
            <a:off x="2362200" y="76200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Notes</a:t>
            </a:r>
          </a:p>
        </p:txBody>
      </p:sp>
      <p:pic>
        <p:nvPicPr>
          <p:cNvPr id="24610" name="Picture 68">
            <a:extLst>
              <a:ext uri="{FF2B5EF4-FFF2-40B4-BE49-F238E27FC236}">
                <a16:creationId xmlns:a16="http://schemas.microsoft.com/office/drawing/2014/main" id="{623ACD36-76C1-C2D6-144C-C127B705755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95400"/>
            <a:ext cx="1600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69">
            <a:extLst>
              <a:ext uri="{FF2B5EF4-FFF2-40B4-BE49-F238E27FC236}">
                <a16:creationId xmlns:a16="http://schemas.microsoft.com/office/drawing/2014/main" id="{3ACED2A5-AD3B-1EDF-CC1A-DF2E1349822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057400"/>
            <a:ext cx="16764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70">
            <a:extLst>
              <a:ext uri="{FF2B5EF4-FFF2-40B4-BE49-F238E27FC236}">
                <a16:creationId xmlns:a16="http://schemas.microsoft.com/office/drawing/2014/main" id="{5710133D-BAB3-7889-5028-A2F49372122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743200"/>
            <a:ext cx="1447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71">
            <a:extLst>
              <a:ext uri="{FF2B5EF4-FFF2-40B4-BE49-F238E27FC236}">
                <a16:creationId xmlns:a16="http://schemas.microsoft.com/office/drawing/2014/main" id="{CCB1C920-83DE-80D3-FC58-CEF113625FA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962400"/>
            <a:ext cx="1600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72">
            <a:extLst>
              <a:ext uri="{FF2B5EF4-FFF2-40B4-BE49-F238E27FC236}">
                <a16:creationId xmlns:a16="http://schemas.microsoft.com/office/drawing/2014/main" id="{B952C9F1-1557-C3DA-23BA-40F21F2C7BA6}"/>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1219200"/>
            <a:ext cx="1676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73">
            <a:extLst>
              <a:ext uri="{FF2B5EF4-FFF2-40B4-BE49-F238E27FC236}">
                <a16:creationId xmlns:a16="http://schemas.microsoft.com/office/drawing/2014/main" id="{C6E1A49F-332D-0E33-C57F-CD5B798C40F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2057400"/>
            <a:ext cx="17526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74">
            <a:extLst>
              <a:ext uri="{FF2B5EF4-FFF2-40B4-BE49-F238E27FC236}">
                <a16:creationId xmlns:a16="http://schemas.microsoft.com/office/drawing/2014/main" id="{AA74F055-2070-B9F4-0425-6F7EAC99CD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2895600"/>
            <a:ext cx="17526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75">
            <a:extLst>
              <a:ext uri="{FF2B5EF4-FFF2-40B4-BE49-F238E27FC236}">
                <a16:creationId xmlns:a16="http://schemas.microsoft.com/office/drawing/2014/main" id="{CD17D5F7-4B58-B7D3-8D02-DF11C21134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69113" y="3794125"/>
            <a:ext cx="18827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8" name="Text Box 80">
            <a:extLst>
              <a:ext uri="{FF2B5EF4-FFF2-40B4-BE49-F238E27FC236}">
                <a16:creationId xmlns:a16="http://schemas.microsoft.com/office/drawing/2014/main" id="{43E25573-3F95-904C-31C0-D4DE63D1F973}"/>
              </a:ext>
            </a:extLst>
          </p:cNvPr>
          <p:cNvSpPr txBox="1">
            <a:spLocks noChangeArrowheads="1"/>
          </p:cNvSpPr>
          <p:nvPr/>
        </p:nvSpPr>
        <p:spPr bwMode="auto">
          <a:xfrm>
            <a:off x="6324600" y="15240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5-1</a:t>
            </a:r>
          </a:p>
        </p:txBody>
      </p:sp>
      <p:sp>
        <p:nvSpPr>
          <p:cNvPr id="24619" name="Text Box 81">
            <a:extLst>
              <a:ext uri="{FF2B5EF4-FFF2-40B4-BE49-F238E27FC236}">
                <a16:creationId xmlns:a16="http://schemas.microsoft.com/office/drawing/2014/main" id="{D781BD8F-5B6A-AD9B-0BB9-08BB5D208B9D}"/>
              </a:ext>
            </a:extLst>
          </p:cNvPr>
          <p:cNvSpPr txBox="1">
            <a:spLocks noChangeArrowheads="1"/>
          </p:cNvSpPr>
          <p:nvPr/>
        </p:nvSpPr>
        <p:spPr bwMode="auto">
          <a:xfrm>
            <a:off x="6324600" y="24384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5-3</a:t>
            </a:r>
          </a:p>
        </p:txBody>
      </p:sp>
      <p:sp>
        <p:nvSpPr>
          <p:cNvPr id="24620" name="Text Box 82">
            <a:extLst>
              <a:ext uri="{FF2B5EF4-FFF2-40B4-BE49-F238E27FC236}">
                <a16:creationId xmlns:a16="http://schemas.microsoft.com/office/drawing/2014/main" id="{BBDC26E6-9237-BBAB-1D70-774FB860A65A}"/>
              </a:ext>
            </a:extLst>
          </p:cNvPr>
          <p:cNvSpPr txBox="1">
            <a:spLocks noChangeArrowheads="1"/>
          </p:cNvSpPr>
          <p:nvPr/>
        </p:nvSpPr>
        <p:spPr bwMode="auto">
          <a:xfrm>
            <a:off x="4724400" y="7620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Side view</a:t>
            </a:r>
          </a:p>
        </p:txBody>
      </p:sp>
      <p:sp>
        <p:nvSpPr>
          <p:cNvPr id="24621" name="Text Box 83">
            <a:extLst>
              <a:ext uri="{FF2B5EF4-FFF2-40B4-BE49-F238E27FC236}">
                <a16:creationId xmlns:a16="http://schemas.microsoft.com/office/drawing/2014/main" id="{C6D57B17-0AB5-0AB5-25C8-7B011A1B505F}"/>
              </a:ext>
            </a:extLst>
          </p:cNvPr>
          <p:cNvSpPr txBox="1">
            <a:spLocks noChangeArrowheads="1"/>
          </p:cNvSpPr>
          <p:nvPr/>
        </p:nvSpPr>
        <p:spPr bwMode="auto">
          <a:xfrm>
            <a:off x="7162800" y="6858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Top view</a:t>
            </a:r>
          </a:p>
        </p:txBody>
      </p:sp>
      <p:grpSp>
        <p:nvGrpSpPr>
          <p:cNvPr id="24622" name="Group 84">
            <a:extLst>
              <a:ext uri="{FF2B5EF4-FFF2-40B4-BE49-F238E27FC236}">
                <a16:creationId xmlns:a16="http://schemas.microsoft.com/office/drawing/2014/main" id="{E97CA6F0-9A85-FA11-724B-70299C6CF2F3}"/>
              </a:ext>
            </a:extLst>
          </p:cNvPr>
          <p:cNvGrpSpPr>
            <a:grpSpLocks/>
          </p:cNvGrpSpPr>
          <p:nvPr/>
        </p:nvGrpSpPr>
        <p:grpSpPr bwMode="auto">
          <a:xfrm>
            <a:off x="5715000" y="914400"/>
            <a:ext cx="1752600" cy="342900"/>
            <a:chOff x="3600" y="1672"/>
            <a:chExt cx="1104" cy="216"/>
          </a:xfrm>
        </p:grpSpPr>
        <p:sp>
          <p:nvSpPr>
            <p:cNvPr id="24629" name="Text Box 85">
              <a:extLst>
                <a:ext uri="{FF2B5EF4-FFF2-40B4-BE49-F238E27FC236}">
                  <a16:creationId xmlns:a16="http://schemas.microsoft.com/office/drawing/2014/main" id="{D0CEC546-ACA8-63F9-B8D3-54658E64C189}"/>
                </a:ext>
              </a:extLst>
            </p:cNvPr>
            <p:cNvSpPr txBox="1">
              <a:spLocks noChangeArrowheads="1"/>
            </p:cNvSpPr>
            <p:nvPr/>
          </p:nvSpPr>
          <p:spPr bwMode="auto">
            <a:xfrm>
              <a:off x="3896" y="1672"/>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Aluminum</a:t>
              </a:r>
            </a:p>
          </p:txBody>
        </p:sp>
        <p:sp>
          <p:nvSpPr>
            <p:cNvPr id="24630" name="Line 86">
              <a:extLst>
                <a:ext uri="{FF2B5EF4-FFF2-40B4-BE49-F238E27FC236}">
                  <a16:creationId xmlns:a16="http://schemas.microsoft.com/office/drawing/2014/main" id="{68F4D0EB-850A-51A2-140B-E89FE8F29285}"/>
                </a:ext>
              </a:extLst>
            </p:cNvPr>
            <p:cNvSpPr>
              <a:spLocks noChangeShapeType="1"/>
            </p:cNvSpPr>
            <p:nvPr/>
          </p:nvSpPr>
          <p:spPr bwMode="auto">
            <a:xfrm flipH="1">
              <a:off x="3600" y="179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31" name="Line 87">
              <a:extLst>
                <a:ext uri="{FF2B5EF4-FFF2-40B4-BE49-F238E27FC236}">
                  <a16:creationId xmlns:a16="http://schemas.microsoft.com/office/drawing/2014/main" id="{8393CE0C-F4E5-AE09-8EA6-2B8839939FCD}"/>
                </a:ext>
              </a:extLst>
            </p:cNvPr>
            <p:cNvSpPr>
              <a:spLocks noChangeShapeType="1"/>
            </p:cNvSpPr>
            <p:nvPr/>
          </p:nvSpPr>
          <p:spPr bwMode="auto">
            <a:xfrm>
              <a:off x="4464" y="179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623" name="Text Box 88">
            <a:extLst>
              <a:ext uri="{FF2B5EF4-FFF2-40B4-BE49-F238E27FC236}">
                <a16:creationId xmlns:a16="http://schemas.microsoft.com/office/drawing/2014/main" id="{D7203AAB-DEC8-77C3-43E6-0DF81F70D743}"/>
              </a:ext>
            </a:extLst>
          </p:cNvPr>
          <p:cNvSpPr txBox="1">
            <a:spLocks noChangeArrowheads="1"/>
          </p:cNvSpPr>
          <p:nvPr/>
        </p:nvSpPr>
        <p:spPr bwMode="auto">
          <a:xfrm>
            <a:off x="7467600" y="3459163"/>
            <a:ext cx="76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MASK 4</a:t>
            </a:r>
          </a:p>
        </p:txBody>
      </p:sp>
      <p:sp>
        <p:nvSpPr>
          <p:cNvPr id="24624" name="Text Box 89">
            <a:extLst>
              <a:ext uri="{FF2B5EF4-FFF2-40B4-BE49-F238E27FC236}">
                <a16:creationId xmlns:a16="http://schemas.microsoft.com/office/drawing/2014/main" id="{F7B4B669-649C-A1F2-00FA-5214D746BC41}"/>
              </a:ext>
            </a:extLst>
          </p:cNvPr>
          <p:cNvSpPr txBox="1">
            <a:spLocks noChangeArrowheads="1"/>
          </p:cNvSpPr>
          <p:nvPr/>
        </p:nvSpPr>
        <p:spPr bwMode="auto">
          <a:xfrm>
            <a:off x="6172200" y="34290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5-5</a:t>
            </a:r>
          </a:p>
        </p:txBody>
      </p:sp>
      <p:sp>
        <p:nvSpPr>
          <p:cNvPr id="24625" name="Text Box 90">
            <a:extLst>
              <a:ext uri="{FF2B5EF4-FFF2-40B4-BE49-F238E27FC236}">
                <a16:creationId xmlns:a16="http://schemas.microsoft.com/office/drawing/2014/main" id="{1EB0077C-1C11-C550-D1DC-39C330EDE066}"/>
              </a:ext>
            </a:extLst>
          </p:cNvPr>
          <p:cNvSpPr txBox="1">
            <a:spLocks noChangeArrowheads="1"/>
          </p:cNvSpPr>
          <p:nvPr/>
        </p:nvSpPr>
        <p:spPr bwMode="auto">
          <a:xfrm>
            <a:off x="6172200" y="44196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5-6</a:t>
            </a:r>
          </a:p>
        </p:txBody>
      </p:sp>
      <p:pic>
        <p:nvPicPr>
          <p:cNvPr id="24626" name="Picture 24" descr="C:\Users\Kate\AppData\Local\Temp\Temp1_Lab8Kate.zip\Lab8Kate.jpg">
            <a:extLst>
              <a:ext uri="{FF2B5EF4-FFF2-40B4-BE49-F238E27FC236}">
                <a16:creationId xmlns:a16="http://schemas.microsoft.com/office/drawing/2014/main" id="{04E828C6-7F10-6845-E156-F2C467A62D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t="21030" b="34026"/>
          <a:stretch>
            <a:fillRect/>
          </a:stretch>
        </p:blipFill>
        <p:spPr bwMode="auto">
          <a:xfrm>
            <a:off x="4419600" y="4800600"/>
            <a:ext cx="2516188" cy="16970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627" name="Rectangle 25">
            <a:extLst>
              <a:ext uri="{FF2B5EF4-FFF2-40B4-BE49-F238E27FC236}">
                <a16:creationId xmlns:a16="http://schemas.microsoft.com/office/drawing/2014/main" id="{C6F5665E-29DB-D4A8-5EEF-B54DCAB0A630}"/>
              </a:ext>
            </a:extLst>
          </p:cNvPr>
          <p:cNvSpPr>
            <a:spLocks noChangeArrowheads="1"/>
          </p:cNvSpPr>
          <p:nvPr/>
        </p:nvSpPr>
        <p:spPr bwMode="auto">
          <a:xfrm>
            <a:off x="4381500" y="6226175"/>
            <a:ext cx="2667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Sample Device 2 photo Step 5-6 (Lab 5)</a:t>
            </a:r>
          </a:p>
        </p:txBody>
      </p:sp>
      <p:sp>
        <p:nvSpPr>
          <p:cNvPr id="27" name="Rectangle 26">
            <a:extLst>
              <a:ext uri="{FF2B5EF4-FFF2-40B4-BE49-F238E27FC236}">
                <a16:creationId xmlns:a16="http://schemas.microsoft.com/office/drawing/2014/main" id="{F6AA265C-6804-73CB-534F-6F093234E80F}"/>
              </a:ext>
            </a:extLst>
          </p:cNvPr>
          <p:cNvSpPr/>
          <p:nvPr/>
        </p:nvSpPr>
        <p:spPr>
          <a:xfrm>
            <a:off x="4934029" y="5410767"/>
            <a:ext cx="2023438" cy="369332"/>
          </a:xfrm>
          <a:prstGeom prst="rect">
            <a:avLst/>
          </a:prstGeom>
        </p:spPr>
        <p:txBody>
          <a:bodyPr>
            <a:spAutoFit/>
          </a:bodyPr>
          <a:lstStyle/>
          <a:p>
            <a:pPr eaLnBrk="1" hangingPunct="1">
              <a:defRPr/>
            </a:pPr>
            <a:r>
              <a:rPr lang="en-US" b="1" dirty="0">
                <a:solidFill>
                  <a:schemeClr val="tx1">
                    <a:alpha val="18000"/>
                  </a:schemeClr>
                </a:solidFill>
              </a:rPr>
              <a:t>EVANS 3311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FA1438EB-4BA2-745D-C9AA-1AB419188BCA}"/>
              </a:ext>
            </a:extLst>
          </p:cNvPr>
          <p:cNvSpPr txBox="1">
            <a:spLocks noChangeArrowheads="1"/>
          </p:cNvSpPr>
          <p:nvPr/>
        </p:nvSpPr>
        <p:spPr bwMode="auto">
          <a:xfrm>
            <a:off x="533400" y="457200"/>
            <a:ext cx="4275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Step 5 – Metallization (Lab 8 and Lab 9)</a:t>
            </a:r>
          </a:p>
          <a:p>
            <a:pPr eaLnBrk="1" hangingPunct="1">
              <a:spcBef>
                <a:spcPct val="0"/>
              </a:spcBef>
              <a:buFontTx/>
              <a:buNone/>
            </a:pPr>
            <a:r>
              <a:rPr lang="en-US" altLang="en-US" sz="1800"/>
              <a:t>continued</a:t>
            </a:r>
          </a:p>
          <a:p>
            <a:pPr eaLnBrk="1" hangingPunct="1">
              <a:spcBef>
                <a:spcPct val="0"/>
              </a:spcBef>
              <a:buFontTx/>
              <a:buNone/>
            </a:pPr>
            <a:endParaRPr lang="en-US" altLang="en-US" sz="1800"/>
          </a:p>
        </p:txBody>
      </p:sp>
      <p:graphicFrame>
        <p:nvGraphicFramePr>
          <p:cNvPr id="11305" name="Group 41">
            <a:extLst>
              <a:ext uri="{FF2B5EF4-FFF2-40B4-BE49-F238E27FC236}">
                <a16:creationId xmlns:a16="http://schemas.microsoft.com/office/drawing/2014/main" id="{3C676521-B4E6-EF21-AA7C-F3A84EA05801}"/>
              </a:ext>
            </a:extLst>
          </p:cNvPr>
          <p:cNvGraphicFramePr>
            <a:graphicFrameLocks noGrp="1"/>
          </p:cNvGraphicFramePr>
          <p:nvPr/>
        </p:nvGraphicFramePr>
        <p:xfrm>
          <a:off x="533400" y="1371600"/>
          <a:ext cx="3657600" cy="3567113"/>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5-8. Hard bake on hot plate at 120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for 5 min</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57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5-9. Etch aluminum in 16:1:1:2 Al etch at 30 – 35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till </a:t>
                      </a:r>
                      <a:r>
                        <a:rPr kumimoji="0" lang="en-US" alt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clear plus 15 sec</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Phospheric</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acid: 73 </a:t>
                      </a:r>
                      <a:r>
                        <a:rPr kumimoji="0" lang="en-US" altLang="en-US"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wt</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acetic acid:1.3-5 </a:t>
                      </a:r>
                      <a:r>
                        <a:rPr kumimoji="0" lang="en-US" altLang="en-US"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wt</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nitric acid: 3.2 </a:t>
                      </a:r>
                      <a:r>
                        <a:rPr kumimoji="0" lang="en-US" altLang="en-US"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wt</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water: 18-22 </a:t>
                      </a:r>
                      <a:r>
                        <a:rPr kumimoji="0" lang="en-US" altLang="en-US"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wt</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800" b="0" i="0" u="none" strike="noStrike" cap="none" normalizeH="0" baseline="30000" dirty="0">
                          <a:ln>
                            <a:noFill/>
                          </a:ln>
                          <a:solidFill>
                            <a:schemeClr val="tx1"/>
                          </a:solidFill>
                          <a:effectLst/>
                          <a:latin typeface="Arial" panose="020B0604020202020204" pitchFamily="34"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17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5-10. Rinse with DI water and blow dry with nitrogen</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9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5-11. Inspect</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309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5-12. Strip resist with acetone followed by IPA, then blow dry with nitrogen</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Three times</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5-13.  Inspect and take photos</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6650" name="Text Box 25">
            <a:extLst>
              <a:ext uri="{FF2B5EF4-FFF2-40B4-BE49-F238E27FC236}">
                <a16:creationId xmlns:a16="http://schemas.microsoft.com/office/drawing/2014/main" id="{63DD574E-4CF9-3999-E875-8A2DF7A55712}"/>
              </a:ext>
            </a:extLst>
          </p:cNvPr>
          <p:cNvSpPr txBox="1">
            <a:spLocks noChangeArrowheads="1"/>
          </p:cNvSpPr>
          <p:nvPr/>
        </p:nvSpPr>
        <p:spPr bwMode="auto">
          <a:xfrm>
            <a:off x="533400" y="1066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Lab 9</a:t>
            </a:r>
          </a:p>
        </p:txBody>
      </p:sp>
      <p:sp>
        <p:nvSpPr>
          <p:cNvPr id="26651" name="Text Box 51">
            <a:extLst>
              <a:ext uri="{FF2B5EF4-FFF2-40B4-BE49-F238E27FC236}">
                <a16:creationId xmlns:a16="http://schemas.microsoft.com/office/drawing/2014/main" id="{ECABE6F8-3EC1-7F2D-9430-178C0F200DDD}"/>
              </a:ext>
            </a:extLst>
          </p:cNvPr>
          <p:cNvSpPr txBox="1">
            <a:spLocks noChangeArrowheads="1"/>
          </p:cNvSpPr>
          <p:nvPr/>
        </p:nvSpPr>
        <p:spPr bwMode="auto">
          <a:xfrm>
            <a:off x="2362200" y="106680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Notes</a:t>
            </a:r>
          </a:p>
        </p:txBody>
      </p:sp>
      <p:pic>
        <p:nvPicPr>
          <p:cNvPr id="26652" name="Picture 57">
            <a:extLst>
              <a:ext uri="{FF2B5EF4-FFF2-40B4-BE49-F238E27FC236}">
                <a16:creationId xmlns:a16="http://schemas.microsoft.com/office/drawing/2014/main" id="{C16B7DCC-65E4-7B8D-36D5-00DB49980D5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1828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3" name="Picture 58">
            <a:extLst>
              <a:ext uri="{FF2B5EF4-FFF2-40B4-BE49-F238E27FC236}">
                <a16:creationId xmlns:a16="http://schemas.microsoft.com/office/drawing/2014/main" id="{C41EBE45-9701-2628-3747-132B99B2A88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828800"/>
            <a:ext cx="1828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4" name="Picture 59">
            <a:extLst>
              <a:ext uri="{FF2B5EF4-FFF2-40B4-BE49-F238E27FC236}">
                <a16:creationId xmlns:a16="http://schemas.microsoft.com/office/drawing/2014/main" id="{7CA92697-1C9B-5EBF-D457-90E6F6A722C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685800"/>
            <a:ext cx="228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5" name="Picture 60">
            <a:extLst>
              <a:ext uri="{FF2B5EF4-FFF2-40B4-BE49-F238E27FC236}">
                <a16:creationId xmlns:a16="http://schemas.microsoft.com/office/drawing/2014/main" id="{C38F629B-E2E4-4D1C-8200-8A7DB575484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676400"/>
            <a:ext cx="228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6" name="Text Box 61">
            <a:extLst>
              <a:ext uri="{FF2B5EF4-FFF2-40B4-BE49-F238E27FC236}">
                <a16:creationId xmlns:a16="http://schemas.microsoft.com/office/drawing/2014/main" id="{C8C608B2-188F-87BE-1F05-1B0EE5863614}"/>
              </a:ext>
            </a:extLst>
          </p:cNvPr>
          <p:cNvSpPr txBox="1">
            <a:spLocks noChangeArrowheads="1"/>
          </p:cNvSpPr>
          <p:nvPr/>
        </p:nvSpPr>
        <p:spPr bwMode="auto">
          <a:xfrm>
            <a:off x="5105400" y="457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Side view</a:t>
            </a:r>
          </a:p>
        </p:txBody>
      </p:sp>
      <p:sp>
        <p:nvSpPr>
          <p:cNvPr id="26657" name="Text Box 62">
            <a:extLst>
              <a:ext uri="{FF2B5EF4-FFF2-40B4-BE49-F238E27FC236}">
                <a16:creationId xmlns:a16="http://schemas.microsoft.com/office/drawing/2014/main" id="{1F06F580-6727-C224-3775-BD5FD678BB0F}"/>
              </a:ext>
            </a:extLst>
          </p:cNvPr>
          <p:cNvSpPr txBox="1">
            <a:spLocks noChangeArrowheads="1"/>
          </p:cNvSpPr>
          <p:nvPr/>
        </p:nvSpPr>
        <p:spPr bwMode="auto">
          <a:xfrm>
            <a:off x="6934200" y="3048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Top view</a:t>
            </a:r>
          </a:p>
        </p:txBody>
      </p:sp>
      <p:sp>
        <p:nvSpPr>
          <p:cNvPr id="26658" name="Text Box 63">
            <a:extLst>
              <a:ext uri="{FF2B5EF4-FFF2-40B4-BE49-F238E27FC236}">
                <a16:creationId xmlns:a16="http://schemas.microsoft.com/office/drawing/2014/main" id="{E932F3EC-A6A0-A637-28B0-E1050F2F19C5}"/>
              </a:ext>
            </a:extLst>
          </p:cNvPr>
          <p:cNvSpPr txBox="1">
            <a:spLocks noChangeArrowheads="1"/>
          </p:cNvSpPr>
          <p:nvPr/>
        </p:nvSpPr>
        <p:spPr bwMode="auto">
          <a:xfrm>
            <a:off x="6172200" y="12954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5-9</a:t>
            </a:r>
          </a:p>
        </p:txBody>
      </p:sp>
      <p:sp>
        <p:nvSpPr>
          <p:cNvPr id="26659" name="Text Box 64">
            <a:extLst>
              <a:ext uri="{FF2B5EF4-FFF2-40B4-BE49-F238E27FC236}">
                <a16:creationId xmlns:a16="http://schemas.microsoft.com/office/drawing/2014/main" id="{5151CAE0-E208-DDEB-7387-2D27C2D2C3ED}"/>
              </a:ext>
            </a:extLst>
          </p:cNvPr>
          <p:cNvSpPr txBox="1">
            <a:spLocks noChangeArrowheads="1"/>
          </p:cNvSpPr>
          <p:nvPr/>
        </p:nvSpPr>
        <p:spPr bwMode="auto">
          <a:xfrm>
            <a:off x="6172200" y="22098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5-12</a:t>
            </a:r>
          </a:p>
        </p:txBody>
      </p:sp>
      <p:sp>
        <p:nvSpPr>
          <p:cNvPr id="26660" name="Text Box 42">
            <a:extLst>
              <a:ext uri="{FF2B5EF4-FFF2-40B4-BE49-F238E27FC236}">
                <a16:creationId xmlns:a16="http://schemas.microsoft.com/office/drawing/2014/main" id="{439C2F01-EB2F-CC6B-9BEE-992C58832147}"/>
              </a:ext>
            </a:extLst>
          </p:cNvPr>
          <p:cNvSpPr txBox="1">
            <a:spLocks noChangeArrowheads="1"/>
          </p:cNvSpPr>
          <p:nvPr/>
        </p:nvSpPr>
        <p:spPr bwMode="auto">
          <a:xfrm>
            <a:off x="0" y="6491288"/>
            <a:ext cx="5688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r>
              <a:rPr lang="en-US" altLang="en-US" sz="1200"/>
              <a:t>http://sct.uab.cat/l-amb-controlat/sites/sct.uab.cat.l-amb-controlat/files/AlEtch.pdf</a:t>
            </a:r>
          </a:p>
        </p:txBody>
      </p:sp>
      <p:pic>
        <p:nvPicPr>
          <p:cNvPr id="26661" name="Picture 14" descr="C:\Users\Kate\Downloads\Lab9Kate.jpg">
            <a:extLst>
              <a:ext uri="{FF2B5EF4-FFF2-40B4-BE49-F238E27FC236}">
                <a16:creationId xmlns:a16="http://schemas.microsoft.com/office/drawing/2014/main" id="{2DF22DBE-B3DE-AAD0-84D1-AAA891F377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88" t="28450" r="4239" b="30173"/>
          <a:stretch>
            <a:fillRect/>
          </a:stretch>
        </p:blipFill>
        <p:spPr bwMode="auto">
          <a:xfrm>
            <a:off x="4343400" y="3203575"/>
            <a:ext cx="2743200" cy="1828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62" name="Rectangle 15">
            <a:extLst>
              <a:ext uri="{FF2B5EF4-FFF2-40B4-BE49-F238E27FC236}">
                <a16:creationId xmlns:a16="http://schemas.microsoft.com/office/drawing/2014/main" id="{F59F6041-1654-C1AD-11A7-28FF8ACEE95A}"/>
              </a:ext>
            </a:extLst>
          </p:cNvPr>
          <p:cNvSpPr>
            <a:spLocks noChangeArrowheads="1"/>
          </p:cNvSpPr>
          <p:nvPr/>
        </p:nvSpPr>
        <p:spPr bwMode="auto">
          <a:xfrm>
            <a:off x="4419600" y="4786313"/>
            <a:ext cx="3276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Sample Device 2 photo Step 5-13 (Lab 5)</a:t>
            </a:r>
          </a:p>
        </p:txBody>
      </p:sp>
      <p:sp>
        <p:nvSpPr>
          <p:cNvPr id="17" name="Rectangle 16">
            <a:extLst>
              <a:ext uri="{FF2B5EF4-FFF2-40B4-BE49-F238E27FC236}">
                <a16:creationId xmlns:a16="http://schemas.microsoft.com/office/drawing/2014/main" id="{2687F23F-3432-5425-0547-D2F69D99227B}"/>
              </a:ext>
            </a:extLst>
          </p:cNvPr>
          <p:cNvSpPr/>
          <p:nvPr/>
        </p:nvSpPr>
        <p:spPr>
          <a:xfrm>
            <a:off x="5046181" y="3938588"/>
            <a:ext cx="2023438" cy="369332"/>
          </a:xfrm>
          <a:prstGeom prst="rect">
            <a:avLst/>
          </a:prstGeom>
        </p:spPr>
        <p:txBody>
          <a:bodyPr>
            <a:spAutoFit/>
          </a:bodyPr>
          <a:lstStyle/>
          <a:p>
            <a:pPr eaLnBrk="1" hangingPunct="1">
              <a:defRPr/>
            </a:pPr>
            <a:r>
              <a:rPr lang="en-US" b="1" dirty="0">
                <a:solidFill>
                  <a:schemeClr val="tx1">
                    <a:alpha val="18000"/>
                  </a:schemeClr>
                </a:solidFill>
              </a:rPr>
              <a:t>EVANS 3311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AF0E0F9A-4C64-DD63-BD9F-2BDE700506D2}"/>
              </a:ext>
            </a:extLst>
          </p:cNvPr>
          <p:cNvSpPr txBox="1">
            <a:spLocks noChangeArrowheads="1"/>
          </p:cNvSpPr>
          <p:nvPr/>
        </p:nvSpPr>
        <p:spPr bwMode="auto">
          <a:xfrm>
            <a:off x="533400" y="457200"/>
            <a:ext cx="3451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Step 6 – Alloy and Test (Lab 10)</a:t>
            </a:r>
          </a:p>
        </p:txBody>
      </p:sp>
      <p:graphicFrame>
        <p:nvGraphicFramePr>
          <p:cNvPr id="11336" name="Group 72">
            <a:extLst>
              <a:ext uri="{FF2B5EF4-FFF2-40B4-BE49-F238E27FC236}">
                <a16:creationId xmlns:a16="http://schemas.microsoft.com/office/drawing/2014/main" id="{C56346FC-6D8E-CEFE-2332-523DB685ABD0}"/>
              </a:ext>
            </a:extLst>
          </p:cNvPr>
          <p:cNvGraphicFramePr>
            <a:graphicFrameLocks noGrp="1"/>
          </p:cNvGraphicFramePr>
          <p:nvPr/>
        </p:nvGraphicFramePr>
        <p:xfrm>
          <a:off x="533400" y="1371600"/>
          <a:ext cx="3657600" cy="4900928"/>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04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6-1. Alloy at 350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for 20 min </a:t>
                      </a:r>
                    </a:p>
                  </a:txBody>
                  <a:tcPr marT="45656" marB="4565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656" marB="4565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4356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6-2. Test devices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656" marB="4565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656" marB="4565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8686" name="Text Box 25">
            <a:extLst>
              <a:ext uri="{FF2B5EF4-FFF2-40B4-BE49-F238E27FC236}">
                <a16:creationId xmlns:a16="http://schemas.microsoft.com/office/drawing/2014/main" id="{62B21C33-E4D6-D126-E9CE-E7B91216E439}"/>
              </a:ext>
            </a:extLst>
          </p:cNvPr>
          <p:cNvSpPr txBox="1">
            <a:spLocks noChangeArrowheads="1"/>
          </p:cNvSpPr>
          <p:nvPr/>
        </p:nvSpPr>
        <p:spPr bwMode="auto">
          <a:xfrm>
            <a:off x="533400" y="1066800"/>
            <a:ext cx="89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Lab 10</a:t>
            </a:r>
          </a:p>
        </p:txBody>
      </p:sp>
      <p:sp>
        <p:nvSpPr>
          <p:cNvPr id="28687" name="Text Box 37">
            <a:extLst>
              <a:ext uri="{FF2B5EF4-FFF2-40B4-BE49-F238E27FC236}">
                <a16:creationId xmlns:a16="http://schemas.microsoft.com/office/drawing/2014/main" id="{0AEC82D8-AEFE-F55F-D9DD-7CDC6969CA62}"/>
              </a:ext>
            </a:extLst>
          </p:cNvPr>
          <p:cNvSpPr txBox="1">
            <a:spLocks noChangeArrowheads="1"/>
          </p:cNvSpPr>
          <p:nvPr/>
        </p:nvSpPr>
        <p:spPr bwMode="auto">
          <a:xfrm>
            <a:off x="2362200" y="106680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Notes</a:t>
            </a:r>
          </a:p>
        </p:txBody>
      </p:sp>
      <p:pic>
        <p:nvPicPr>
          <p:cNvPr id="28688" name="Picture 16">
            <a:extLst>
              <a:ext uri="{FF2B5EF4-FFF2-40B4-BE49-F238E27FC236}">
                <a16:creationId xmlns:a16="http://schemas.microsoft.com/office/drawing/2014/main" id="{E55599B1-E730-D115-AAEE-2707A7411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33400"/>
            <a:ext cx="3362325" cy="28670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89" name="AutoShape 18" descr="https://webmail.smu.edu/owa/attachment.ashx?id=RgAAAACJydnaI6eFRZMkQF3Z%2feuXBwDenXWk8tw3RZ3h0uytn3SCABJ2PXFPAACXnH1pW870QJ39tskfOoVYAABLBzsUAAAJ&amp;attcnt=1&amp;attid0=BAAAAAAA&amp;attcid0=CAM001151.jpg">
            <a:extLst>
              <a:ext uri="{FF2B5EF4-FFF2-40B4-BE49-F238E27FC236}">
                <a16:creationId xmlns:a16="http://schemas.microsoft.com/office/drawing/2014/main" id="{3E2E6260-E244-D3CC-6B89-E66A62BEBCC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90" name="AutoShape 20" descr="https://webmail.smu.edu/owa/attachment.ashx?id=RgAAAACJydnaI6eFRZMkQF3Z%2feuXBwDenXWk8tw3RZ3h0uytn3SCABJ2PXFPAACXnH1pW870QJ39tskfOoVYAABLBzsUAAAJ&amp;attcnt=1&amp;attid0=BAAAAAAA&amp;attcid0=CAM001151.jpg">
            <a:extLst>
              <a:ext uri="{FF2B5EF4-FFF2-40B4-BE49-F238E27FC236}">
                <a16:creationId xmlns:a16="http://schemas.microsoft.com/office/drawing/2014/main" id="{764E8CA7-7B15-93E2-28A4-2173BAD5544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8691" name="Picture 8" descr="CAM001151.jpg">
            <a:extLst>
              <a:ext uri="{FF2B5EF4-FFF2-40B4-BE49-F238E27FC236}">
                <a16:creationId xmlns:a16="http://schemas.microsoft.com/office/drawing/2014/main" id="{216E3210-D201-E88B-8328-FDFCA2F5F120}"/>
              </a:ext>
            </a:extLst>
          </p:cNvPr>
          <p:cNvPicPr>
            <a:picLocks noChangeAspect="1"/>
          </p:cNvPicPr>
          <p:nvPr/>
        </p:nvPicPr>
        <p:blipFill>
          <a:blip r:embed="rId4">
            <a:extLst>
              <a:ext uri="{28A0092B-C50C-407E-A947-70E740481C1C}">
                <a14:useLocalDpi xmlns:a14="http://schemas.microsoft.com/office/drawing/2010/main" val="0"/>
              </a:ext>
            </a:extLst>
          </a:blip>
          <a:srcRect l="4074" t="5556" r="10001" b="42223"/>
          <a:stretch>
            <a:fillRect/>
          </a:stretch>
        </p:blipFill>
        <p:spPr bwMode="auto">
          <a:xfrm>
            <a:off x="4953000" y="3733800"/>
            <a:ext cx="3352800" cy="27162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92" name="Rectangle 15">
            <a:extLst>
              <a:ext uri="{FF2B5EF4-FFF2-40B4-BE49-F238E27FC236}">
                <a16:creationId xmlns:a16="http://schemas.microsoft.com/office/drawing/2014/main" id="{D2FE76A0-5167-521A-5E75-3EB7BC906386}"/>
              </a:ext>
            </a:extLst>
          </p:cNvPr>
          <p:cNvSpPr>
            <a:spLocks noChangeArrowheads="1"/>
          </p:cNvSpPr>
          <p:nvPr/>
        </p:nvSpPr>
        <p:spPr bwMode="auto">
          <a:xfrm>
            <a:off x="6858000" y="41148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Device 2 IV curve (Lab 6)</a:t>
            </a:r>
          </a:p>
        </p:txBody>
      </p:sp>
      <p:sp>
        <p:nvSpPr>
          <p:cNvPr id="28693" name="Rectangle 15">
            <a:extLst>
              <a:ext uri="{FF2B5EF4-FFF2-40B4-BE49-F238E27FC236}">
                <a16:creationId xmlns:a16="http://schemas.microsoft.com/office/drawing/2014/main" id="{7A9BAFE0-1FA3-DBF6-C1E0-5B053F9FF07C}"/>
              </a:ext>
            </a:extLst>
          </p:cNvPr>
          <p:cNvSpPr>
            <a:spLocks noChangeArrowheads="1"/>
          </p:cNvSpPr>
          <p:nvPr/>
        </p:nvSpPr>
        <p:spPr bwMode="auto">
          <a:xfrm>
            <a:off x="5334000" y="28956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solidFill>
                  <a:schemeClr val="bg1"/>
                </a:solidFill>
              </a:rPr>
              <a:t>Wafer probe setup (Lab 10)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AFCB0A9-ADFC-0A6C-0939-2AF6C5E6F678}"/>
              </a:ext>
            </a:extLst>
          </p:cNvPr>
          <p:cNvSpPr>
            <a:spLocks noGrp="1" noChangeArrowheads="1"/>
          </p:cNvSpPr>
          <p:nvPr>
            <p:ph type="title"/>
          </p:nvPr>
        </p:nvSpPr>
        <p:spPr>
          <a:xfrm>
            <a:off x="609600" y="-304800"/>
            <a:ext cx="7772400" cy="1143000"/>
          </a:xfrm>
        </p:spPr>
        <p:txBody>
          <a:bodyPr/>
          <a:lstStyle/>
          <a:p>
            <a:r>
              <a:rPr lang="en-US" altLang="en-US"/>
              <a:t>3311 MOSFET Metal Level</a:t>
            </a:r>
          </a:p>
        </p:txBody>
      </p:sp>
      <p:pic>
        <p:nvPicPr>
          <p:cNvPr id="30723" name="Picture 4" descr="3311MaskMetal.tiff">
            <a:extLst>
              <a:ext uri="{FF2B5EF4-FFF2-40B4-BE49-F238E27FC236}">
                <a16:creationId xmlns:a16="http://schemas.microsoft.com/office/drawing/2014/main" id="{7895453A-FA87-3BB7-8AD8-3D23339B05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74675"/>
            <a:ext cx="6934200"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78FE5DB-B79A-58A2-CA47-7FDDB5FC40E8}"/>
              </a:ext>
            </a:extLst>
          </p:cNvPr>
          <p:cNvSpPr>
            <a:spLocks noGrp="1" noChangeArrowheads="1"/>
          </p:cNvSpPr>
          <p:nvPr>
            <p:ph type="title"/>
          </p:nvPr>
        </p:nvSpPr>
        <p:spPr>
          <a:xfrm>
            <a:off x="685800" y="0"/>
            <a:ext cx="7772400" cy="1143000"/>
          </a:xfrm>
        </p:spPr>
        <p:txBody>
          <a:bodyPr/>
          <a:lstStyle/>
          <a:p>
            <a:r>
              <a:rPr lang="en-US" altLang="en-US" sz="2800"/>
              <a:t>List of Test Structures on 3311 Chip</a:t>
            </a:r>
            <a:br>
              <a:rPr lang="en-US" altLang="en-US"/>
            </a:br>
            <a:r>
              <a:rPr lang="en-US" altLang="en-US" sz="1600"/>
              <a:t>This chip is a metal-gate, thick-oxide, PMOS process with boron diffused junctions</a:t>
            </a:r>
          </a:p>
        </p:txBody>
      </p:sp>
      <p:sp>
        <p:nvSpPr>
          <p:cNvPr id="31747" name="TextBox 4">
            <a:extLst>
              <a:ext uri="{FF2B5EF4-FFF2-40B4-BE49-F238E27FC236}">
                <a16:creationId xmlns:a16="http://schemas.microsoft.com/office/drawing/2014/main" id="{B9C93B7A-4A8D-C464-E47C-CFE74AD591F2}"/>
              </a:ext>
            </a:extLst>
          </p:cNvPr>
          <p:cNvSpPr txBox="1">
            <a:spLocks noChangeArrowheads="1"/>
          </p:cNvSpPr>
          <p:nvPr/>
        </p:nvSpPr>
        <p:spPr bwMode="auto">
          <a:xfrm>
            <a:off x="152400" y="990600"/>
            <a:ext cx="89916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latin typeface="Times" pitchFamily="2" charset="0"/>
                <a:ea typeface="MS PGothic" panose="020B0600070205080204" pitchFamily="34" charset="-128"/>
              </a:rPr>
              <a:t> 1-3.  Wide thin-oxide devices of various L’s.</a:t>
            </a:r>
          </a:p>
          <a:p>
            <a:pPr>
              <a:spcBef>
                <a:spcPct val="0"/>
              </a:spcBef>
              <a:buFontTx/>
              <a:buNone/>
            </a:pPr>
            <a:r>
              <a:rPr lang="en-US" altLang="en-US" sz="1600">
                <a:latin typeface="Times" pitchFamily="2" charset="0"/>
                <a:ea typeface="MS PGothic" panose="020B0600070205080204" pitchFamily="34" charset="-128"/>
              </a:rPr>
              <a:t> 4-6.  Narrow thin-oxide devices of various L’s.</a:t>
            </a:r>
          </a:p>
          <a:p>
            <a:pPr>
              <a:spcBef>
                <a:spcPct val="0"/>
              </a:spcBef>
              <a:buFontTx/>
              <a:buNone/>
            </a:pPr>
            <a:r>
              <a:rPr lang="en-US" altLang="en-US" sz="1600">
                <a:latin typeface="Times" pitchFamily="2" charset="0"/>
                <a:ea typeface="MS PGothic" panose="020B0600070205080204" pitchFamily="34" charset="-128"/>
              </a:rPr>
              <a:t> 7-9.  Narrowest thin-oxide devices of various L’s.</a:t>
            </a:r>
          </a:p>
          <a:p>
            <a:pPr>
              <a:spcBef>
                <a:spcPct val="0"/>
              </a:spcBef>
              <a:buFontTx/>
              <a:buNone/>
            </a:pPr>
            <a:r>
              <a:rPr lang="en-US" altLang="en-US" sz="1600">
                <a:latin typeface="Times" pitchFamily="2" charset="0"/>
                <a:ea typeface="MS PGothic" panose="020B0600070205080204" pitchFamily="34" charset="-128"/>
              </a:rPr>
              <a:t> 10.  Short field device.</a:t>
            </a:r>
          </a:p>
          <a:p>
            <a:pPr>
              <a:spcBef>
                <a:spcPct val="0"/>
              </a:spcBef>
              <a:buFontTx/>
              <a:buNone/>
            </a:pPr>
            <a:r>
              <a:rPr lang="en-US" altLang="en-US" sz="1600">
                <a:latin typeface="Times" pitchFamily="2" charset="0"/>
                <a:ea typeface="MS PGothic" panose="020B0600070205080204" pitchFamily="34" charset="-128"/>
              </a:rPr>
              <a:t> 11.  Longer field device.</a:t>
            </a:r>
          </a:p>
          <a:p>
            <a:pPr>
              <a:spcBef>
                <a:spcPct val="0"/>
              </a:spcBef>
              <a:buFontTx/>
              <a:buNone/>
            </a:pPr>
            <a:r>
              <a:rPr lang="en-US" altLang="en-US" sz="1600">
                <a:latin typeface="Times" pitchFamily="2" charset="0"/>
                <a:ea typeface="MS PGothic" panose="020B0600070205080204" pitchFamily="34" charset="-128"/>
              </a:rPr>
              <a:t> 12.  Longest field device.</a:t>
            </a:r>
          </a:p>
          <a:p>
            <a:pPr>
              <a:spcBef>
                <a:spcPct val="0"/>
              </a:spcBef>
              <a:buFontTx/>
              <a:buNone/>
            </a:pPr>
            <a:r>
              <a:rPr lang="en-US" altLang="en-US" sz="1600">
                <a:latin typeface="Times" pitchFamily="2" charset="0"/>
                <a:ea typeface="MS PGothic" panose="020B0600070205080204" pitchFamily="34" charset="-128"/>
              </a:rPr>
              <a:t> 13.  Super-tiny thin-oxide device.  Probably won’t work.</a:t>
            </a:r>
          </a:p>
          <a:p>
            <a:pPr>
              <a:spcBef>
                <a:spcPct val="0"/>
              </a:spcBef>
              <a:buFontTx/>
              <a:buNone/>
            </a:pPr>
            <a:r>
              <a:rPr lang="en-US" altLang="en-US" sz="1600">
                <a:latin typeface="Times" pitchFamily="2" charset="0"/>
                <a:ea typeface="MS PGothic" panose="020B0600070205080204" pitchFamily="34" charset="-128"/>
              </a:rPr>
              <a:t> 14.  Bond pad on field oxide.</a:t>
            </a:r>
          </a:p>
          <a:p>
            <a:pPr>
              <a:spcBef>
                <a:spcPct val="0"/>
              </a:spcBef>
              <a:buFontTx/>
              <a:buNone/>
            </a:pPr>
            <a:r>
              <a:rPr lang="en-US" altLang="en-US" sz="1600">
                <a:latin typeface="Times" pitchFamily="2" charset="0"/>
                <a:ea typeface="MS PGothic" panose="020B0600070205080204" pitchFamily="34" charset="-128"/>
              </a:rPr>
              <a:t> 15.  Larger-area metal on field oxide.</a:t>
            </a:r>
          </a:p>
          <a:p>
            <a:pPr>
              <a:spcBef>
                <a:spcPct val="0"/>
              </a:spcBef>
              <a:buFontTx/>
              <a:buNone/>
            </a:pPr>
            <a:r>
              <a:rPr lang="en-US" altLang="en-US" sz="1600">
                <a:latin typeface="Times" pitchFamily="2" charset="0"/>
                <a:ea typeface="MS PGothic" panose="020B0600070205080204" pitchFamily="34" charset="-128"/>
              </a:rPr>
              <a:t> 16.  Metal-to-diffusion thin-oxide capacitor.</a:t>
            </a:r>
          </a:p>
          <a:p>
            <a:pPr>
              <a:spcBef>
                <a:spcPct val="0"/>
              </a:spcBef>
              <a:buFontTx/>
              <a:buNone/>
            </a:pPr>
            <a:r>
              <a:rPr lang="en-US" altLang="en-US" sz="1600">
                <a:latin typeface="Times" pitchFamily="2" charset="0"/>
                <a:ea typeface="MS PGothic" panose="020B0600070205080204" pitchFamily="34" charset="-128"/>
              </a:rPr>
              <a:t> 17.  Diffusion capacitor.</a:t>
            </a:r>
          </a:p>
          <a:p>
            <a:pPr>
              <a:spcBef>
                <a:spcPct val="0"/>
              </a:spcBef>
              <a:buFontTx/>
              <a:buNone/>
            </a:pPr>
            <a:r>
              <a:rPr lang="en-US" altLang="en-US" sz="1600">
                <a:latin typeface="Times" pitchFamily="2" charset="0"/>
                <a:ea typeface="MS PGothic" panose="020B0600070205080204" pitchFamily="34" charset="-128"/>
              </a:rPr>
              <a:t> 18.  Diffusion serpentine with four (Kelvin) contacts for diffusion sheet resistance.</a:t>
            </a:r>
          </a:p>
          <a:p>
            <a:pPr>
              <a:spcBef>
                <a:spcPct val="0"/>
              </a:spcBef>
              <a:buFontTx/>
              <a:buNone/>
            </a:pPr>
            <a:r>
              <a:rPr lang="en-US" altLang="en-US" sz="1600">
                <a:latin typeface="Times" pitchFamily="2" charset="0"/>
                <a:ea typeface="MS PGothic" panose="020B0600070205080204" pitchFamily="34" charset="-128"/>
              </a:rPr>
              <a:t> 19-20. Vertical and horizontal contact-to-diffusion alignment measurement device.</a:t>
            </a:r>
          </a:p>
          <a:p>
            <a:pPr>
              <a:spcBef>
                <a:spcPct val="0"/>
              </a:spcBef>
              <a:buFontTx/>
              <a:buNone/>
            </a:pPr>
            <a:r>
              <a:rPr lang="en-US" altLang="en-US" sz="1600">
                <a:latin typeface="Times" pitchFamily="2" charset="0"/>
                <a:ea typeface="MS PGothic" panose="020B0600070205080204" pitchFamily="34" charset="-128"/>
              </a:rPr>
              <a:t> 21.  Metal-diffusion contact string.  Use to check contact integrity.</a:t>
            </a:r>
          </a:p>
          <a:p>
            <a:pPr>
              <a:spcBef>
                <a:spcPct val="0"/>
              </a:spcBef>
              <a:buFontTx/>
              <a:buNone/>
            </a:pPr>
            <a:r>
              <a:rPr lang="en-US" altLang="en-US" sz="1600">
                <a:latin typeface="Times" pitchFamily="2" charset="0"/>
                <a:ea typeface="MS PGothic" panose="020B0600070205080204" pitchFamily="34" charset="-128"/>
              </a:rPr>
              <a:t> 22.  Thin metal serpentine with four (Kelvin) contacts for metal sheet resistance. This device is probably too narrow to be etched without breaking the connections.</a:t>
            </a:r>
          </a:p>
          <a:p>
            <a:pPr>
              <a:spcBef>
                <a:spcPct val="0"/>
              </a:spcBef>
              <a:buFontTx/>
              <a:buNone/>
            </a:pPr>
            <a:r>
              <a:rPr lang="en-US" altLang="en-US" sz="1600">
                <a:latin typeface="Times" pitchFamily="2" charset="0"/>
                <a:ea typeface="MS PGothic" panose="020B0600070205080204" pitchFamily="34" charset="-128"/>
              </a:rPr>
              <a:t> 23.  Metal serpentine over diffusion serpentine.  Use to check metal continuity and diffusion sheet resistance.</a:t>
            </a:r>
          </a:p>
          <a:p>
            <a:pPr>
              <a:spcBef>
                <a:spcPct val="0"/>
              </a:spcBef>
              <a:buFontTx/>
              <a:buNone/>
            </a:pPr>
            <a:r>
              <a:rPr lang="en-US" altLang="en-US" sz="1600">
                <a:latin typeface="Times" pitchFamily="2" charset="0"/>
                <a:ea typeface="MS PGothic" panose="020B0600070205080204" pitchFamily="34" charset="-128"/>
              </a:rPr>
              <a:t> 24.  Metal to diffusion alignment measurement device without gate oxide: use to automatically measurement metal to diffusion alignment.</a:t>
            </a:r>
          </a:p>
          <a:p>
            <a:pPr>
              <a:spcBef>
                <a:spcPct val="0"/>
              </a:spcBef>
              <a:buFontTx/>
              <a:buNone/>
            </a:pPr>
            <a:r>
              <a:rPr lang="en-US" altLang="en-US" sz="1600">
                <a:latin typeface="Times" pitchFamily="2" charset="0"/>
                <a:ea typeface="MS PGothic" panose="020B0600070205080204" pitchFamily="34" charset="-128"/>
              </a:rPr>
              <a:t> 25.  Metal to diffusion alignment measurement device with gate oxide: use to automatically measurement metal to diffusion alignment, or gate oxide to diffusion alignment.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D1D1979-D2BE-F69A-D7BA-18F778FC95C3}"/>
              </a:ext>
            </a:extLst>
          </p:cNvPr>
          <p:cNvSpPr>
            <a:spLocks noGrp="1" noChangeArrowheads="1"/>
          </p:cNvSpPr>
          <p:nvPr>
            <p:ph type="title"/>
          </p:nvPr>
        </p:nvSpPr>
        <p:spPr>
          <a:xfrm>
            <a:off x="0" y="0"/>
            <a:ext cx="9144000" cy="762000"/>
          </a:xfrm>
        </p:spPr>
        <p:txBody>
          <a:bodyPr/>
          <a:lstStyle/>
          <a:p>
            <a:r>
              <a:rPr lang="en-US" altLang="en-US" sz="2800"/>
              <a:t>List of Test Structures on 3311 Chip, cont’d</a:t>
            </a:r>
            <a:br>
              <a:rPr lang="en-US" altLang="en-US" sz="2800"/>
            </a:br>
            <a:endParaRPr lang="en-US" altLang="en-US" sz="2800"/>
          </a:p>
        </p:txBody>
      </p:sp>
      <p:sp>
        <p:nvSpPr>
          <p:cNvPr id="32771" name="TextBox 4">
            <a:extLst>
              <a:ext uri="{FF2B5EF4-FFF2-40B4-BE49-F238E27FC236}">
                <a16:creationId xmlns:a16="http://schemas.microsoft.com/office/drawing/2014/main" id="{779F2401-738E-F702-17D9-B9E3629A229A}"/>
              </a:ext>
            </a:extLst>
          </p:cNvPr>
          <p:cNvSpPr txBox="1">
            <a:spLocks noChangeArrowheads="1"/>
          </p:cNvSpPr>
          <p:nvPr/>
        </p:nvSpPr>
        <p:spPr bwMode="auto">
          <a:xfrm>
            <a:off x="152400" y="650875"/>
            <a:ext cx="89916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latin typeface="Times" pitchFamily="2" charset="0"/>
                <a:ea typeface="MS PGothic" panose="020B0600070205080204" pitchFamily="34" charset="-128"/>
              </a:rPr>
              <a:t> 26-30.  Diffusion-to-diffusion spacing, going from widest on left to narrowest on right.  Use to check if diffusions are touching, or to measure punch-through.</a:t>
            </a:r>
          </a:p>
          <a:p>
            <a:pPr>
              <a:spcBef>
                <a:spcPct val="0"/>
              </a:spcBef>
              <a:buFontTx/>
              <a:buNone/>
            </a:pPr>
            <a:r>
              <a:rPr lang="en-US" altLang="en-US" sz="1600">
                <a:latin typeface="Times" pitchFamily="2" charset="0"/>
                <a:ea typeface="MS PGothic" panose="020B0600070205080204" pitchFamily="34" charset="-128"/>
              </a:rPr>
              <a:t> 31.  Metal-to-diffusion capacitor.  Metal to the left; diffusion to the right.</a:t>
            </a:r>
          </a:p>
          <a:p>
            <a:pPr>
              <a:spcBef>
                <a:spcPct val="0"/>
              </a:spcBef>
              <a:buFontTx/>
              <a:buNone/>
            </a:pPr>
            <a:r>
              <a:rPr lang="en-US" altLang="en-US" sz="1600">
                <a:latin typeface="Times" pitchFamily="2" charset="0"/>
                <a:ea typeface="MS PGothic" panose="020B0600070205080204" pitchFamily="34" charset="-128"/>
              </a:rPr>
              <a:t> 32.  Enhancement-load ratioed inverter:  Bond pads, going clockwise and starting at 12 o’clock:  VDD; output; VSS; input; VGG.</a:t>
            </a:r>
          </a:p>
          <a:p>
            <a:pPr>
              <a:spcBef>
                <a:spcPct val="0"/>
              </a:spcBef>
              <a:buFontTx/>
              <a:buNone/>
            </a:pPr>
            <a:r>
              <a:rPr lang="en-US" altLang="en-US" sz="1600">
                <a:latin typeface="Times" pitchFamily="2" charset="0"/>
                <a:ea typeface="MS PGothic" panose="020B0600070205080204" pitchFamily="34" charset="-128"/>
              </a:rPr>
              <a:t> 33.  Sample-and-hold gate.  Bond pads, going clockwise and starting at 2 o’clock:  Sense transistor source or drain; sense transistor drain or source; sample gate; input.</a:t>
            </a:r>
          </a:p>
          <a:p>
            <a:pPr>
              <a:spcBef>
                <a:spcPct val="0"/>
              </a:spcBef>
              <a:buFontTx/>
              <a:buNone/>
            </a:pPr>
            <a:r>
              <a:rPr lang="en-US" altLang="en-US" sz="1600">
                <a:latin typeface="Times" pitchFamily="2" charset="0"/>
                <a:ea typeface="MS PGothic" panose="020B0600070205080204" pitchFamily="34" charset="-128"/>
              </a:rPr>
              <a:t> 34.  Alignment cross: thin oxide to diffusion.</a:t>
            </a:r>
          </a:p>
          <a:p>
            <a:pPr>
              <a:spcBef>
                <a:spcPct val="0"/>
              </a:spcBef>
              <a:buFontTx/>
              <a:buNone/>
            </a:pPr>
            <a:r>
              <a:rPr lang="en-US" altLang="en-US" sz="1600">
                <a:latin typeface="Times" pitchFamily="2" charset="0"/>
                <a:ea typeface="MS PGothic" panose="020B0600070205080204" pitchFamily="34" charset="-128"/>
              </a:rPr>
              <a:t> 35.  Alignment cross: contact to thin oxide.</a:t>
            </a:r>
          </a:p>
          <a:p>
            <a:pPr>
              <a:spcBef>
                <a:spcPct val="0"/>
              </a:spcBef>
              <a:buFontTx/>
              <a:buNone/>
            </a:pPr>
            <a:r>
              <a:rPr lang="en-US" altLang="en-US" sz="1600">
                <a:latin typeface="Times" pitchFamily="2" charset="0"/>
                <a:ea typeface="MS PGothic" panose="020B0600070205080204" pitchFamily="34" charset="-128"/>
              </a:rPr>
              <a:t> 36.  Alignment cross; metal to contact.</a:t>
            </a:r>
          </a:p>
          <a:p>
            <a:pPr>
              <a:spcBef>
                <a:spcPct val="0"/>
              </a:spcBef>
              <a:buFontTx/>
              <a:buNone/>
            </a:pPr>
            <a:r>
              <a:rPr lang="en-US" altLang="en-US" sz="1600">
                <a:latin typeface="Times" pitchFamily="2" charset="0"/>
                <a:ea typeface="MS PGothic" panose="020B0600070205080204" pitchFamily="34" charset="-128"/>
              </a:rPr>
              <a:t> 37.  A lateral grounded-base PNP transistor.  The emitter is at the top, and the collector is at the bottom.  The n-type substrate is the base.</a:t>
            </a:r>
          </a:p>
          <a:p>
            <a:pPr>
              <a:spcBef>
                <a:spcPct val="0"/>
              </a:spcBef>
              <a:buFontTx/>
              <a:buNone/>
            </a:pPr>
            <a:r>
              <a:rPr lang="en-US" altLang="en-US" sz="1600">
                <a:latin typeface="Times" pitchFamily="2" charset="0"/>
                <a:ea typeface="MS PGothic" panose="020B0600070205080204" pitchFamily="34" charset="-128"/>
              </a:rPr>
              <a:t> 38.  A sixteen-stage shift-register.  Bond pads, going clockwise and starting at 12 o’clock: VDD, VSS Phase 2 Clock, Output, VGG, VDD, VSS, Input, Phase 1 Clock.</a:t>
            </a:r>
          </a:p>
          <a:p>
            <a:pPr>
              <a:spcBef>
                <a:spcPct val="0"/>
              </a:spcBef>
              <a:buFontTx/>
              <a:buNone/>
            </a:pPr>
            <a:r>
              <a:rPr lang="en-US" altLang="en-US" sz="1600">
                <a:latin typeface="Times" pitchFamily="2" charset="0"/>
                <a:ea typeface="MS PGothic" panose="020B0600070205080204" pitchFamily="34" charset="-128"/>
              </a:rPr>
              <a:t> 39.  A ring oscillator with fifteen inverters and a buffer.  Bond pads, going clockwise and starting at 1 o’clock: VDD; output from buffer; VSS; VGG.  </a:t>
            </a:r>
          </a:p>
          <a:p>
            <a:pPr>
              <a:spcBef>
                <a:spcPct val="0"/>
              </a:spcBef>
              <a:buFontTx/>
              <a:buNone/>
            </a:pPr>
            <a:r>
              <a:rPr lang="en-US" altLang="en-US" sz="1600">
                <a:latin typeface="Times" pitchFamily="2" charset="0"/>
                <a:ea typeface="MS PGothic" panose="020B0600070205080204" pitchFamily="34" charset="-128"/>
              </a:rPr>
              <a:t> 40.  Ring oscillator with thirty-five inverters plus output buffer connected to, but not in the ring.  Bond pads, going clockwise and starting at 1 o’clock: VDD; output from buffer; VSS; gate to provide input for 25 inverter ring; gate to provide input for 15 inverter ring; gate to provide input for 35 inverter ring; VGG.  The intermediate taps for inputs likely will not work since the input will be contending with the fixed output of the previous stage.</a:t>
            </a:r>
          </a:p>
          <a:p>
            <a:pPr>
              <a:spcBef>
                <a:spcPct val="0"/>
              </a:spcBef>
              <a:buFontTx/>
              <a:buNone/>
            </a:pPr>
            <a:r>
              <a:rPr lang="en-US" altLang="en-US" sz="1600">
                <a:latin typeface="Times" pitchFamily="2" charset="0"/>
                <a:ea typeface="MS PGothic" panose="020B0600070205080204" pitchFamily="34" charset="-128"/>
              </a:rPr>
              <a:t>Circuits 38, 39, and 40 may not work due to design-rule violations in the metal leads which results in many of the circuit connections being not connected.</a:t>
            </a:r>
          </a:p>
          <a:p>
            <a:pPr>
              <a:spcBef>
                <a:spcPct val="0"/>
              </a:spcBef>
              <a:buFontTx/>
              <a:buNone/>
            </a:pPr>
            <a:r>
              <a:rPr lang="en-US" altLang="en-US" sz="1600">
                <a:latin typeface="Times" pitchFamily="2" charset="0"/>
                <a:ea typeface="MS PGothic" panose="020B0600070205080204" pitchFamily="34" charset="-128"/>
              </a:rPr>
              <a:t> Note:  many years ago we made some changes to the mask set so that circuits 38, 39 and 40 would have a better chance of working.  However, we just noticed that we are still using the old mask set for EE 3311.</a:t>
            </a:r>
          </a:p>
          <a:p>
            <a:pPr>
              <a:spcBef>
                <a:spcPct val="0"/>
              </a:spcBef>
              <a:buFontTx/>
              <a:buNone/>
            </a:pPr>
            <a:endParaRPr lang="en-US" altLang="en-US" sz="1600">
              <a:latin typeface="Times" pitchFamily="2" charset="0"/>
              <a:ea typeface="MS PGothic"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4EC66008-C09F-9ABE-03B1-6CC3568A2C38}"/>
              </a:ext>
            </a:extLst>
          </p:cNvPr>
          <p:cNvSpPr txBox="1">
            <a:spLocks noChangeArrowheads="1"/>
          </p:cNvSpPr>
          <p:nvPr/>
        </p:nvSpPr>
        <p:spPr bwMode="auto">
          <a:xfrm>
            <a:off x="388938" y="187325"/>
            <a:ext cx="7519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Step 1 - Define Source and Drain (Lab 1 and Lab2), n-type &lt;100&gt; wafer</a:t>
            </a:r>
          </a:p>
        </p:txBody>
      </p:sp>
      <p:graphicFrame>
        <p:nvGraphicFramePr>
          <p:cNvPr id="2356" name="Group 308">
            <a:extLst>
              <a:ext uri="{FF2B5EF4-FFF2-40B4-BE49-F238E27FC236}">
                <a16:creationId xmlns:a16="http://schemas.microsoft.com/office/drawing/2014/main" id="{37993DC0-93DD-B49A-5B85-D329716B9874}"/>
              </a:ext>
            </a:extLst>
          </p:cNvPr>
          <p:cNvGraphicFramePr>
            <a:graphicFrameLocks noGrp="1"/>
          </p:cNvGraphicFramePr>
          <p:nvPr/>
        </p:nvGraphicFramePr>
        <p:xfrm>
          <a:off x="152400" y="1066800"/>
          <a:ext cx="4343400" cy="5710240"/>
        </p:xfrm>
        <a:graphic>
          <a:graphicData uri="http://schemas.openxmlformats.org/drawingml/2006/table">
            <a:tbl>
              <a:tblPr/>
              <a:tblGrid>
                <a:gridCol w="2589213">
                  <a:extLst>
                    <a:ext uri="{9D8B030D-6E8A-4147-A177-3AD203B41FA5}">
                      <a16:colId xmlns:a16="http://schemas.microsoft.com/office/drawing/2014/main" val="20000"/>
                    </a:ext>
                  </a:extLst>
                </a:gridCol>
                <a:gridCol w="1754187">
                  <a:extLst>
                    <a:ext uri="{9D8B030D-6E8A-4147-A177-3AD203B41FA5}">
                      <a16:colId xmlns:a16="http://schemas.microsoft.com/office/drawing/2014/main" val="20001"/>
                    </a:ext>
                  </a:extLst>
                </a:gridCol>
              </a:tblGrid>
              <a:tr h="4318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rPr>
                        <a:t>1-1. Clean Wafers 20 min 1:10 </a:t>
                      </a:r>
                      <a:r>
                        <a:rPr kumimoji="0" lang="en-US" altLang="en-US" sz="1100" b="0" i="0" u="none" strike="noStrike" cap="none" normalizeH="0" baseline="0" dirty="0" err="1">
                          <a:ln>
                            <a:noFill/>
                          </a:ln>
                          <a:solidFill>
                            <a:schemeClr val="tx1"/>
                          </a:solidFill>
                          <a:effectLst/>
                          <a:latin typeface="Arial" panose="020B0604020202020204" pitchFamily="34" charset="0"/>
                        </a:rPr>
                        <a:t>BOE:Water</a:t>
                      </a:r>
                      <a:endParaRPr kumimoji="0" lang="en-US" altLang="en-US" sz="1100" b="0" i="0" u="none" strike="noStrike" cap="none" normalizeH="0" baseline="0" dirty="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476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rPr>
                        <a:t>1-2. Initial oxidation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rPr>
                        <a:t>1000 </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in steam 100 </a:t>
                      </a:r>
                      <a:r>
                        <a:rPr kumimoji="0" lang="en-US" altLang="en-US" sz="11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sccm</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a:t>
                      </a:r>
                      <a:r>
                        <a:rPr kumimoji="0" lang="en-US" altLang="en-US" sz="1100" b="0" i="0" u="none" strike="noStrike" cap="none" normalizeH="0" baseline="-25000" dirty="0">
                          <a:ln>
                            <a:noFill/>
                          </a:ln>
                          <a:solidFill>
                            <a:schemeClr val="tx1"/>
                          </a:solidFill>
                          <a:effectLst/>
                          <a:latin typeface="Arial" panose="020B0604020202020204" pitchFamily="34" charset="0"/>
                          <a:cs typeface="Arial" panose="020B0604020202020204" pitchFamily="34"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For 5 hours 20min -target 10,000Å</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Wet oxide</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14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rPr>
                        <a:t>1-3. Measure the oxide thickness by Ellipsometer </a:t>
                      </a:r>
                    </a:p>
                  </a:txBody>
                  <a:tcPr marT="45719" marB="4571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This measurement will be used for homework assignment</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rPr>
                        <a:t>1-4. Dehydration bake 120 </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for 20 min</a:t>
                      </a:r>
                      <a:endParaRPr kumimoji="0" lang="en-US" altLang="en-US" sz="1100" b="0" i="0" u="none" strike="noStrike" cap="none" normalizeH="0" baseline="0" dirty="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983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rPr>
                        <a:t>1-5. Spin Resist – KL 5315 3000 rpm for 30 sec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rPr>
                        <a:t>Target thickness 13000 </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Å</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708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rPr>
                        <a:t>1-6. Soft Bake 90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°C for 1 min hotplate.</a:t>
                      </a:r>
                      <a:endParaRPr kumimoji="0" lang="en-US" altLang="en-US" sz="1100" b="0" i="0" u="none" strike="noStrike" cap="none" normalizeH="0" baseline="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304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rPr>
                        <a:t>1-7. Align/Expose _4_ sec</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Determine the Z value for exposure: subtract 1.5 from the Z value at which mask pops</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18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rPr>
                        <a:t>1-8. Develop in AZ726 for _45_ sec</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8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rPr>
                        <a:t>1-9. Rinse with DI water and blow dry with nitrogen </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77796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6182" name="Text Box 119">
            <a:extLst>
              <a:ext uri="{FF2B5EF4-FFF2-40B4-BE49-F238E27FC236}">
                <a16:creationId xmlns:a16="http://schemas.microsoft.com/office/drawing/2014/main" id="{F34BE9D7-7921-CC8D-C70A-6C591C0C0C81}"/>
              </a:ext>
            </a:extLst>
          </p:cNvPr>
          <p:cNvSpPr txBox="1">
            <a:spLocks noChangeArrowheads="1"/>
          </p:cNvSpPr>
          <p:nvPr/>
        </p:nvSpPr>
        <p:spPr bwMode="auto">
          <a:xfrm>
            <a:off x="533400" y="700088"/>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Lab 1</a:t>
            </a:r>
          </a:p>
        </p:txBody>
      </p:sp>
      <p:sp>
        <p:nvSpPr>
          <p:cNvPr id="6183" name="Text Box 187">
            <a:extLst>
              <a:ext uri="{FF2B5EF4-FFF2-40B4-BE49-F238E27FC236}">
                <a16:creationId xmlns:a16="http://schemas.microsoft.com/office/drawing/2014/main" id="{D3240834-7A26-C634-5ED2-C260B1F66AB7}"/>
              </a:ext>
            </a:extLst>
          </p:cNvPr>
          <p:cNvSpPr txBox="1">
            <a:spLocks noChangeArrowheads="1"/>
          </p:cNvSpPr>
          <p:nvPr/>
        </p:nvSpPr>
        <p:spPr bwMode="auto">
          <a:xfrm>
            <a:off x="2438400" y="68580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Notes</a:t>
            </a:r>
          </a:p>
        </p:txBody>
      </p:sp>
      <p:pic>
        <p:nvPicPr>
          <p:cNvPr id="6184" name="Picture 227">
            <a:extLst>
              <a:ext uri="{FF2B5EF4-FFF2-40B4-BE49-F238E27FC236}">
                <a16:creationId xmlns:a16="http://schemas.microsoft.com/office/drawing/2014/main" id="{36195854-8D42-4463-5192-A87A2C48F82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430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5" name="Picture 228">
            <a:extLst>
              <a:ext uri="{FF2B5EF4-FFF2-40B4-BE49-F238E27FC236}">
                <a16:creationId xmlns:a16="http://schemas.microsoft.com/office/drawing/2014/main" id="{AFCD275F-D830-4847-9013-BE9BC0847E8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0"/>
            <a:ext cx="167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Picture 229">
            <a:extLst>
              <a:ext uri="{FF2B5EF4-FFF2-40B4-BE49-F238E27FC236}">
                <a16:creationId xmlns:a16="http://schemas.microsoft.com/office/drawing/2014/main" id="{583817D0-C969-9DA6-1E78-E016545A6FB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59080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Picture 230">
            <a:extLst>
              <a:ext uri="{FF2B5EF4-FFF2-40B4-BE49-F238E27FC236}">
                <a16:creationId xmlns:a16="http://schemas.microsoft.com/office/drawing/2014/main" id="{D4B43932-4034-1269-BAE4-90ED4747D70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200400"/>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8" name="Picture 232">
            <a:extLst>
              <a:ext uri="{FF2B5EF4-FFF2-40B4-BE49-F238E27FC236}">
                <a16:creationId xmlns:a16="http://schemas.microsoft.com/office/drawing/2014/main" id="{9B4BB552-2557-9B13-A450-05082BC07ACD}"/>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1066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9" name="Picture 233">
            <a:extLst>
              <a:ext uri="{FF2B5EF4-FFF2-40B4-BE49-F238E27FC236}">
                <a16:creationId xmlns:a16="http://schemas.microsoft.com/office/drawing/2014/main" id="{C641035E-876D-BD0E-B34F-B76FA162309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1600200"/>
            <a:ext cx="167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0" name="Picture 234">
            <a:extLst>
              <a:ext uri="{FF2B5EF4-FFF2-40B4-BE49-F238E27FC236}">
                <a16:creationId xmlns:a16="http://schemas.microsoft.com/office/drawing/2014/main" id="{7FCD51E0-A403-CA5A-ACAB-51BA95CD1C08}"/>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2362200"/>
            <a:ext cx="167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1" name="Picture 235">
            <a:extLst>
              <a:ext uri="{FF2B5EF4-FFF2-40B4-BE49-F238E27FC236}">
                <a16:creationId xmlns:a16="http://schemas.microsoft.com/office/drawing/2014/main" id="{CC5FC872-68BF-7B16-F1BE-D8917706ECE9}"/>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3200400"/>
            <a:ext cx="175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2" name="Text Box 237">
            <a:extLst>
              <a:ext uri="{FF2B5EF4-FFF2-40B4-BE49-F238E27FC236}">
                <a16:creationId xmlns:a16="http://schemas.microsoft.com/office/drawing/2014/main" id="{9F506C37-EF67-B1ED-EF7B-2B24A1FA0FE9}"/>
              </a:ext>
            </a:extLst>
          </p:cNvPr>
          <p:cNvSpPr txBox="1">
            <a:spLocks noChangeArrowheads="1"/>
          </p:cNvSpPr>
          <p:nvPr/>
        </p:nvSpPr>
        <p:spPr bwMode="auto">
          <a:xfrm>
            <a:off x="4800600" y="9144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Side view</a:t>
            </a:r>
          </a:p>
        </p:txBody>
      </p:sp>
      <p:sp>
        <p:nvSpPr>
          <p:cNvPr id="6193" name="Text Box 239">
            <a:extLst>
              <a:ext uri="{FF2B5EF4-FFF2-40B4-BE49-F238E27FC236}">
                <a16:creationId xmlns:a16="http://schemas.microsoft.com/office/drawing/2014/main" id="{F1908816-284F-E212-383F-905719845490}"/>
              </a:ext>
            </a:extLst>
          </p:cNvPr>
          <p:cNvSpPr txBox="1">
            <a:spLocks noChangeArrowheads="1"/>
          </p:cNvSpPr>
          <p:nvPr/>
        </p:nvSpPr>
        <p:spPr bwMode="auto">
          <a:xfrm>
            <a:off x="6400800" y="10668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1-1</a:t>
            </a:r>
          </a:p>
        </p:txBody>
      </p:sp>
      <p:sp>
        <p:nvSpPr>
          <p:cNvPr id="6194" name="Text Box 240">
            <a:extLst>
              <a:ext uri="{FF2B5EF4-FFF2-40B4-BE49-F238E27FC236}">
                <a16:creationId xmlns:a16="http://schemas.microsoft.com/office/drawing/2014/main" id="{611C2841-BA94-D902-770D-1E4213831A3E}"/>
              </a:ext>
            </a:extLst>
          </p:cNvPr>
          <p:cNvSpPr txBox="1">
            <a:spLocks noChangeArrowheads="1"/>
          </p:cNvSpPr>
          <p:nvPr/>
        </p:nvSpPr>
        <p:spPr bwMode="auto">
          <a:xfrm>
            <a:off x="6324600" y="19050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1-2</a:t>
            </a:r>
          </a:p>
        </p:txBody>
      </p:sp>
      <p:sp>
        <p:nvSpPr>
          <p:cNvPr id="6195" name="Text Box 241">
            <a:extLst>
              <a:ext uri="{FF2B5EF4-FFF2-40B4-BE49-F238E27FC236}">
                <a16:creationId xmlns:a16="http://schemas.microsoft.com/office/drawing/2014/main" id="{D578BE6E-FB21-131D-050F-77F037032EBC}"/>
              </a:ext>
            </a:extLst>
          </p:cNvPr>
          <p:cNvSpPr txBox="1">
            <a:spLocks noChangeArrowheads="1"/>
          </p:cNvSpPr>
          <p:nvPr/>
        </p:nvSpPr>
        <p:spPr bwMode="auto">
          <a:xfrm>
            <a:off x="6477000" y="27432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1-5</a:t>
            </a:r>
          </a:p>
        </p:txBody>
      </p:sp>
      <p:sp>
        <p:nvSpPr>
          <p:cNvPr id="6196" name="Text Box 242">
            <a:extLst>
              <a:ext uri="{FF2B5EF4-FFF2-40B4-BE49-F238E27FC236}">
                <a16:creationId xmlns:a16="http://schemas.microsoft.com/office/drawing/2014/main" id="{1753E43D-D77D-E8FD-A78A-E2A71B37D15A}"/>
              </a:ext>
            </a:extLst>
          </p:cNvPr>
          <p:cNvSpPr txBox="1">
            <a:spLocks noChangeArrowheads="1"/>
          </p:cNvSpPr>
          <p:nvPr/>
        </p:nvSpPr>
        <p:spPr bwMode="auto">
          <a:xfrm>
            <a:off x="6477000" y="35814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1-7</a:t>
            </a:r>
          </a:p>
        </p:txBody>
      </p:sp>
      <p:sp>
        <p:nvSpPr>
          <p:cNvPr id="6197" name="Text Box 243">
            <a:extLst>
              <a:ext uri="{FF2B5EF4-FFF2-40B4-BE49-F238E27FC236}">
                <a16:creationId xmlns:a16="http://schemas.microsoft.com/office/drawing/2014/main" id="{6027A4DD-0DD3-5338-7B14-807888E797AB}"/>
              </a:ext>
            </a:extLst>
          </p:cNvPr>
          <p:cNvSpPr txBox="1">
            <a:spLocks noChangeArrowheads="1"/>
          </p:cNvSpPr>
          <p:nvPr/>
        </p:nvSpPr>
        <p:spPr bwMode="auto">
          <a:xfrm>
            <a:off x="6553200" y="48006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1-8</a:t>
            </a:r>
          </a:p>
        </p:txBody>
      </p:sp>
      <p:grpSp>
        <p:nvGrpSpPr>
          <p:cNvPr id="6198" name="Group 258">
            <a:extLst>
              <a:ext uri="{FF2B5EF4-FFF2-40B4-BE49-F238E27FC236}">
                <a16:creationId xmlns:a16="http://schemas.microsoft.com/office/drawing/2014/main" id="{1899C1D1-9BE9-369E-3B96-47B911C9B528}"/>
              </a:ext>
            </a:extLst>
          </p:cNvPr>
          <p:cNvGrpSpPr>
            <a:grpSpLocks/>
          </p:cNvGrpSpPr>
          <p:nvPr/>
        </p:nvGrpSpPr>
        <p:grpSpPr bwMode="auto">
          <a:xfrm>
            <a:off x="6019800" y="1371600"/>
            <a:ext cx="1231900" cy="342900"/>
            <a:chOff x="3760" y="1176"/>
            <a:chExt cx="776" cy="216"/>
          </a:xfrm>
        </p:grpSpPr>
        <p:sp>
          <p:nvSpPr>
            <p:cNvPr id="6208" name="Text Box 246">
              <a:extLst>
                <a:ext uri="{FF2B5EF4-FFF2-40B4-BE49-F238E27FC236}">
                  <a16:creationId xmlns:a16="http://schemas.microsoft.com/office/drawing/2014/main" id="{B8FC676B-DACD-7DBF-3289-8632F0F92606}"/>
                </a:ext>
              </a:extLst>
            </p:cNvPr>
            <p:cNvSpPr txBox="1">
              <a:spLocks noChangeArrowheads="1"/>
            </p:cNvSpPr>
            <p:nvPr/>
          </p:nvSpPr>
          <p:spPr bwMode="auto">
            <a:xfrm>
              <a:off x="3984" y="1176"/>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SiO</a:t>
              </a:r>
              <a:r>
                <a:rPr lang="en-US" altLang="en-US" sz="1200" b="1" baseline="-25000"/>
                <a:t>2</a:t>
              </a:r>
              <a:endParaRPr lang="en-US" altLang="en-US" sz="1200" b="1"/>
            </a:p>
          </p:txBody>
        </p:sp>
        <p:sp>
          <p:nvSpPr>
            <p:cNvPr id="6209" name="Line 247">
              <a:extLst>
                <a:ext uri="{FF2B5EF4-FFF2-40B4-BE49-F238E27FC236}">
                  <a16:creationId xmlns:a16="http://schemas.microsoft.com/office/drawing/2014/main" id="{D8EF700B-A0EF-9D25-2ADA-0D18D59F4E58}"/>
                </a:ext>
              </a:extLst>
            </p:cNvPr>
            <p:cNvSpPr>
              <a:spLocks noChangeShapeType="1"/>
            </p:cNvSpPr>
            <p:nvPr/>
          </p:nvSpPr>
          <p:spPr bwMode="auto">
            <a:xfrm flipH="1">
              <a:off x="3760" y="1296"/>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10" name="Line 248">
              <a:extLst>
                <a:ext uri="{FF2B5EF4-FFF2-40B4-BE49-F238E27FC236}">
                  <a16:creationId xmlns:a16="http://schemas.microsoft.com/office/drawing/2014/main" id="{E65EF7A3-BB70-8CC7-B923-C1B54450E925}"/>
                </a:ext>
              </a:extLst>
            </p:cNvPr>
            <p:cNvSpPr>
              <a:spLocks noChangeShapeType="1"/>
            </p:cNvSpPr>
            <p:nvPr/>
          </p:nvSpPr>
          <p:spPr bwMode="auto">
            <a:xfrm>
              <a:off x="4296" y="1296"/>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199" name="Group 257">
            <a:extLst>
              <a:ext uri="{FF2B5EF4-FFF2-40B4-BE49-F238E27FC236}">
                <a16:creationId xmlns:a16="http://schemas.microsoft.com/office/drawing/2014/main" id="{3AE9C4DB-E026-8118-D810-3AA12C096FCA}"/>
              </a:ext>
            </a:extLst>
          </p:cNvPr>
          <p:cNvGrpSpPr>
            <a:grpSpLocks/>
          </p:cNvGrpSpPr>
          <p:nvPr/>
        </p:nvGrpSpPr>
        <p:grpSpPr bwMode="auto">
          <a:xfrm>
            <a:off x="5715000" y="2286000"/>
            <a:ext cx="1752600" cy="342900"/>
            <a:chOff x="3600" y="1672"/>
            <a:chExt cx="1104" cy="216"/>
          </a:xfrm>
        </p:grpSpPr>
        <p:sp>
          <p:nvSpPr>
            <p:cNvPr id="6205" name="Text Box 249">
              <a:extLst>
                <a:ext uri="{FF2B5EF4-FFF2-40B4-BE49-F238E27FC236}">
                  <a16:creationId xmlns:a16="http://schemas.microsoft.com/office/drawing/2014/main" id="{FAE99E5A-91C3-6F8E-7755-943B0371A38E}"/>
                </a:ext>
              </a:extLst>
            </p:cNvPr>
            <p:cNvSpPr txBox="1">
              <a:spLocks noChangeArrowheads="1"/>
            </p:cNvSpPr>
            <p:nvPr/>
          </p:nvSpPr>
          <p:spPr bwMode="auto">
            <a:xfrm>
              <a:off x="3896" y="1672"/>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Photoresist</a:t>
              </a:r>
            </a:p>
          </p:txBody>
        </p:sp>
        <p:sp>
          <p:nvSpPr>
            <p:cNvPr id="6206" name="Line 250">
              <a:extLst>
                <a:ext uri="{FF2B5EF4-FFF2-40B4-BE49-F238E27FC236}">
                  <a16:creationId xmlns:a16="http://schemas.microsoft.com/office/drawing/2014/main" id="{FDD921D2-49D4-F021-E82F-1E65E9226029}"/>
                </a:ext>
              </a:extLst>
            </p:cNvPr>
            <p:cNvSpPr>
              <a:spLocks noChangeShapeType="1"/>
            </p:cNvSpPr>
            <p:nvPr/>
          </p:nvSpPr>
          <p:spPr bwMode="auto">
            <a:xfrm flipH="1">
              <a:off x="3600" y="179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07" name="Line 251">
              <a:extLst>
                <a:ext uri="{FF2B5EF4-FFF2-40B4-BE49-F238E27FC236}">
                  <a16:creationId xmlns:a16="http://schemas.microsoft.com/office/drawing/2014/main" id="{C4FEE368-7E32-C796-0B13-EEC77CFE6865}"/>
                </a:ext>
              </a:extLst>
            </p:cNvPr>
            <p:cNvSpPr>
              <a:spLocks noChangeShapeType="1"/>
            </p:cNvSpPr>
            <p:nvPr/>
          </p:nvSpPr>
          <p:spPr bwMode="auto">
            <a:xfrm>
              <a:off x="4464" y="179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200" name="Text Box 252">
            <a:extLst>
              <a:ext uri="{FF2B5EF4-FFF2-40B4-BE49-F238E27FC236}">
                <a16:creationId xmlns:a16="http://schemas.microsoft.com/office/drawing/2014/main" id="{E6723248-EB89-94C7-AD9C-5508F6BC5E8B}"/>
              </a:ext>
            </a:extLst>
          </p:cNvPr>
          <p:cNvSpPr txBox="1">
            <a:spLocks noChangeArrowheads="1"/>
          </p:cNvSpPr>
          <p:nvPr/>
        </p:nvSpPr>
        <p:spPr bwMode="auto">
          <a:xfrm>
            <a:off x="7467600" y="35052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MASK 1</a:t>
            </a:r>
          </a:p>
        </p:txBody>
      </p:sp>
      <p:sp>
        <p:nvSpPr>
          <p:cNvPr id="6201" name="Text Box 304">
            <a:extLst>
              <a:ext uri="{FF2B5EF4-FFF2-40B4-BE49-F238E27FC236}">
                <a16:creationId xmlns:a16="http://schemas.microsoft.com/office/drawing/2014/main" id="{FA8BC145-2988-5DB1-7330-1BF6DAB7C72A}"/>
              </a:ext>
            </a:extLst>
          </p:cNvPr>
          <p:cNvSpPr txBox="1">
            <a:spLocks noChangeArrowheads="1"/>
          </p:cNvSpPr>
          <p:nvPr/>
        </p:nvSpPr>
        <p:spPr bwMode="auto">
          <a:xfrm>
            <a:off x="1050925" y="1408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6202" name="Text Box 102">
            <a:extLst>
              <a:ext uri="{FF2B5EF4-FFF2-40B4-BE49-F238E27FC236}">
                <a16:creationId xmlns:a16="http://schemas.microsoft.com/office/drawing/2014/main" id="{33C991F9-B87C-B838-5B70-B61E3C51E3BD}"/>
              </a:ext>
            </a:extLst>
          </p:cNvPr>
          <p:cNvSpPr txBox="1">
            <a:spLocks noChangeArrowheads="1"/>
          </p:cNvSpPr>
          <p:nvPr/>
        </p:nvSpPr>
        <p:spPr bwMode="auto">
          <a:xfrm>
            <a:off x="7315200" y="838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Top view</a:t>
            </a:r>
          </a:p>
        </p:txBody>
      </p:sp>
      <p:pic>
        <p:nvPicPr>
          <p:cNvPr id="6203" name="Picture 78">
            <a:extLst>
              <a:ext uri="{FF2B5EF4-FFF2-40B4-BE49-F238E27FC236}">
                <a16:creationId xmlns:a16="http://schemas.microsoft.com/office/drawing/2014/main" id="{513B6C5B-A56A-0409-8B16-B6598C6873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4038600"/>
            <a:ext cx="191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4" name="Picture 231">
            <a:extLst>
              <a:ext uri="{FF2B5EF4-FFF2-40B4-BE49-F238E27FC236}">
                <a16:creationId xmlns:a16="http://schemas.microsoft.com/office/drawing/2014/main" id="{B1F74751-3B65-4D8E-2C39-FD488E54543F}"/>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4572000"/>
            <a:ext cx="175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73B020D6-E23E-1CE5-D834-3D72EEBD1A15}"/>
              </a:ext>
            </a:extLst>
          </p:cNvPr>
          <p:cNvSpPr txBox="1">
            <a:spLocks noChangeArrowheads="1"/>
          </p:cNvSpPr>
          <p:nvPr/>
        </p:nvSpPr>
        <p:spPr bwMode="auto">
          <a:xfrm>
            <a:off x="533400" y="209550"/>
            <a:ext cx="5468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Step 1 - Define Source and Drain (Lab 1 and Lab 2)</a:t>
            </a:r>
          </a:p>
          <a:p>
            <a:pPr eaLnBrk="1" hangingPunct="1">
              <a:spcBef>
                <a:spcPct val="0"/>
              </a:spcBef>
              <a:buFontTx/>
              <a:buNone/>
            </a:pPr>
            <a:r>
              <a:rPr lang="en-US" altLang="en-US" sz="1800"/>
              <a:t>continued</a:t>
            </a:r>
          </a:p>
        </p:txBody>
      </p:sp>
      <p:graphicFrame>
        <p:nvGraphicFramePr>
          <p:cNvPr id="3113" name="Group 41">
            <a:extLst>
              <a:ext uri="{FF2B5EF4-FFF2-40B4-BE49-F238E27FC236}">
                <a16:creationId xmlns:a16="http://schemas.microsoft.com/office/drawing/2014/main" id="{C5450471-F818-92E7-07EC-5567CC6D176D}"/>
              </a:ext>
            </a:extLst>
          </p:cNvPr>
          <p:cNvGraphicFramePr>
            <a:graphicFrameLocks noGrp="1"/>
          </p:cNvGraphicFramePr>
          <p:nvPr/>
        </p:nvGraphicFramePr>
        <p:xfrm>
          <a:off x="533400" y="1162050"/>
          <a:ext cx="3657600" cy="5365751"/>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1-10. Bake 120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for 5 min</a:t>
                      </a: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6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1-11. Etch field oxide in BOE full strength at 43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for 2 min</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BOE 6:1 components: HF 7.13-7.3 wt%; NH4F 33.85-34.85 wt% </a:t>
                      </a:r>
                      <a:r>
                        <a:rPr kumimoji="0" lang="en-US" altLang="en-US" sz="1600" b="0" i="0" u="none" strike="noStrike" cap="none" normalizeH="0" baseline="30000">
                          <a:ln>
                            <a:noFill/>
                          </a:ln>
                          <a:solidFill>
                            <a:schemeClr val="tx1"/>
                          </a:solidFill>
                          <a:effectLst/>
                          <a:latin typeface="Arial" panose="020B0604020202020204" pitchFamily="34" charset="0"/>
                          <a:cs typeface="Arial" panose="020B0604020202020204" pitchFamily="34" charset="0"/>
                        </a:rPr>
                        <a:t>*</a:t>
                      </a:r>
                      <a:endPar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7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1-12. Spray Rinse with DI water and blow dry with nitrogen</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2088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1-13. Inspect for complete removal of oxide</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Signs for complete removal of oxide: undercut along the edge of the windows (most conclusive one); White/yellow color in the windows; water beads on each die upon the wafer being taken out of the etchant;</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95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1-14. Strip resist with acetone followed by IPA, then blow dry with nitrogen</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Three times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5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1-15.  Measure Source-Drain spacing and dimensions, and take photos</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218" name="Text Box 28">
            <a:extLst>
              <a:ext uri="{FF2B5EF4-FFF2-40B4-BE49-F238E27FC236}">
                <a16:creationId xmlns:a16="http://schemas.microsoft.com/office/drawing/2014/main" id="{DD0540CD-1DEA-C160-1FD8-B8DAAF617A8F}"/>
              </a:ext>
            </a:extLst>
          </p:cNvPr>
          <p:cNvSpPr txBox="1">
            <a:spLocks noChangeArrowheads="1"/>
          </p:cNvSpPr>
          <p:nvPr/>
        </p:nvSpPr>
        <p:spPr bwMode="auto">
          <a:xfrm>
            <a:off x="533400" y="857250"/>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Lab 2</a:t>
            </a:r>
          </a:p>
        </p:txBody>
      </p:sp>
      <p:sp>
        <p:nvSpPr>
          <p:cNvPr id="8219" name="Text Box 85">
            <a:extLst>
              <a:ext uri="{FF2B5EF4-FFF2-40B4-BE49-F238E27FC236}">
                <a16:creationId xmlns:a16="http://schemas.microsoft.com/office/drawing/2014/main" id="{25B0D01A-C27D-6509-78E9-8B93F46961A4}"/>
              </a:ext>
            </a:extLst>
          </p:cNvPr>
          <p:cNvSpPr txBox="1">
            <a:spLocks noChangeArrowheads="1"/>
          </p:cNvSpPr>
          <p:nvPr/>
        </p:nvSpPr>
        <p:spPr bwMode="auto">
          <a:xfrm>
            <a:off x="2362200" y="85725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Notes</a:t>
            </a:r>
          </a:p>
        </p:txBody>
      </p:sp>
      <p:pic>
        <p:nvPicPr>
          <p:cNvPr id="8220" name="Picture 95">
            <a:extLst>
              <a:ext uri="{FF2B5EF4-FFF2-40B4-BE49-F238E27FC236}">
                <a16:creationId xmlns:a16="http://schemas.microsoft.com/office/drawing/2014/main" id="{708BC43A-5432-9F43-64F2-0EA5FE67E49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43050"/>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96">
            <a:extLst>
              <a:ext uri="{FF2B5EF4-FFF2-40B4-BE49-F238E27FC236}">
                <a16:creationId xmlns:a16="http://schemas.microsoft.com/office/drawing/2014/main" id="{5FC93CA6-8A2D-6258-A5AA-BA063D8B602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533650"/>
            <a:ext cx="1828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97">
            <a:extLst>
              <a:ext uri="{FF2B5EF4-FFF2-40B4-BE49-F238E27FC236}">
                <a16:creationId xmlns:a16="http://schemas.microsoft.com/office/drawing/2014/main" id="{D6568AB0-BDED-FCB6-B4D7-FD0836F8991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543050"/>
            <a:ext cx="1828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Picture 99">
            <a:extLst>
              <a:ext uri="{FF2B5EF4-FFF2-40B4-BE49-F238E27FC236}">
                <a16:creationId xmlns:a16="http://schemas.microsoft.com/office/drawing/2014/main" id="{DC2AA9DB-0162-F3B4-20B4-0FDC6CCC630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457450"/>
            <a:ext cx="1828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4" name="Text Box 100">
            <a:extLst>
              <a:ext uri="{FF2B5EF4-FFF2-40B4-BE49-F238E27FC236}">
                <a16:creationId xmlns:a16="http://schemas.microsoft.com/office/drawing/2014/main" id="{3DFB92AE-8C23-C90F-B227-D648F7AE869D}"/>
              </a:ext>
            </a:extLst>
          </p:cNvPr>
          <p:cNvSpPr txBox="1">
            <a:spLocks noChangeArrowheads="1"/>
          </p:cNvSpPr>
          <p:nvPr/>
        </p:nvSpPr>
        <p:spPr bwMode="auto">
          <a:xfrm>
            <a:off x="6324600" y="192405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1-13</a:t>
            </a:r>
          </a:p>
        </p:txBody>
      </p:sp>
      <p:sp>
        <p:nvSpPr>
          <p:cNvPr id="8225" name="Text Box 101">
            <a:extLst>
              <a:ext uri="{FF2B5EF4-FFF2-40B4-BE49-F238E27FC236}">
                <a16:creationId xmlns:a16="http://schemas.microsoft.com/office/drawing/2014/main" id="{B91C6713-7CAA-43D2-45B1-70E127F599CD}"/>
              </a:ext>
            </a:extLst>
          </p:cNvPr>
          <p:cNvSpPr txBox="1">
            <a:spLocks noChangeArrowheads="1"/>
          </p:cNvSpPr>
          <p:nvPr/>
        </p:nvSpPr>
        <p:spPr bwMode="auto">
          <a:xfrm>
            <a:off x="4953000" y="100965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Side view</a:t>
            </a:r>
          </a:p>
        </p:txBody>
      </p:sp>
      <p:sp>
        <p:nvSpPr>
          <p:cNvPr id="8226" name="Text Box 102">
            <a:extLst>
              <a:ext uri="{FF2B5EF4-FFF2-40B4-BE49-F238E27FC236}">
                <a16:creationId xmlns:a16="http://schemas.microsoft.com/office/drawing/2014/main" id="{1AA6482B-05C3-5F18-F62D-48444A35B50B}"/>
              </a:ext>
            </a:extLst>
          </p:cNvPr>
          <p:cNvSpPr txBox="1">
            <a:spLocks noChangeArrowheads="1"/>
          </p:cNvSpPr>
          <p:nvPr/>
        </p:nvSpPr>
        <p:spPr bwMode="auto">
          <a:xfrm>
            <a:off x="7162800" y="100965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Top view</a:t>
            </a:r>
          </a:p>
        </p:txBody>
      </p:sp>
      <p:sp>
        <p:nvSpPr>
          <p:cNvPr id="8227" name="Text Box 103">
            <a:extLst>
              <a:ext uri="{FF2B5EF4-FFF2-40B4-BE49-F238E27FC236}">
                <a16:creationId xmlns:a16="http://schemas.microsoft.com/office/drawing/2014/main" id="{8C0BA080-A828-A3C8-EE6A-E3234327412C}"/>
              </a:ext>
            </a:extLst>
          </p:cNvPr>
          <p:cNvSpPr txBox="1">
            <a:spLocks noChangeArrowheads="1"/>
          </p:cNvSpPr>
          <p:nvPr/>
        </p:nvSpPr>
        <p:spPr bwMode="auto">
          <a:xfrm>
            <a:off x="6324600" y="283845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1-14</a:t>
            </a:r>
          </a:p>
        </p:txBody>
      </p:sp>
      <p:sp>
        <p:nvSpPr>
          <p:cNvPr id="8228" name="Text Box 42">
            <a:extLst>
              <a:ext uri="{FF2B5EF4-FFF2-40B4-BE49-F238E27FC236}">
                <a16:creationId xmlns:a16="http://schemas.microsoft.com/office/drawing/2014/main" id="{DD38D8A2-E5E1-4A06-01D5-EAF4719CC1D5}"/>
              </a:ext>
            </a:extLst>
          </p:cNvPr>
          <p:cNvSpPr txBox="1">
            <a:spLocks noChangeArrowheads="1"/>
          </p:cNvSpPr>
          <p:nvPr/>
        </p:nvSpPr>
        <p:spPr bwMode="auto">
          <a:xfrm>
            <a:off x="4232275" y="6281738"/>
            <a:ext cx="4911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r>
              <a:rPr lang="en-US" altLang="en-US" sz="1100"/>
              <a:t>http://www.kmgeci.com/products/BOE_6-1_B_408-062070_2008-12-09.pdf</a:t>
            </a:r>
          </a:p>
        </p:txBody>
      </p:sp>
      <p:grpSp>
        <p:nvGrpSpPr>
          <p:cNvPr id="8229" name="Group 3">
            <a:extLst>
              <a:ext uri="{FF2B5EF4-FFF2-40B4-BE49-F238E27FC236}">
                <a16:creationId xmlns:a16="http://schemas.microsoft.com/office/drawing/2014/main" id="{50CE32A4-6529-38D2-0D91-E53100B4DF9F}"/>
              </a:ext>
            </a:extLst>
          </p:cNvPr>
          <p:cNvGrpSpPr>
            <a:grpSpLocks/>
          </p:cNvGrpSpPr>
          <p:nvPr/>
        </p:nvGrpSpPr>
        <p:grpSpPr bwMode="auto">
          <a:xfrm>
            <a:off x="4686300" y="3844925"/>
            <a:ext cx="3124200" cy="2220913"/>
            <a:chOff x="4686300" y="4054932"/>
            <a:chExt cx="3124202" cy="2219829"/>
          </a:xfrm>
        </p:grpSpPr>
        <p:pic>
          <p:nvPicPr>
            <p:cNvPr id="8230" name="Picture 43" descr="Lab2SH">
              <a:extLst>
                <a:ext uri="{FF2B5EF4-FFF2-40B4-BE49-F238E27FC236}">
                  <a16:creationId xmlns:a16="http://schemas.microsoft.com/office/drawing/2014/main" id="{B2E40A06-E180-2608-9AE9-753614D0B3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707" r="13927"/>
            <a:stretch>
              <a:fillRect/>
            </a:stretch>
          </p:blipFill>
          <p:spPr bwMode="auto">
            <a:xfrm rot="-5400000">
              <a:off x="5138486" y="3602746"/>
              <a:ext cx="2219829" cy="312420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31" name="Text Box 44">
              <a:extLst>
                <a:ext uri="{FF2B5EF4-FFF2-40B4-BE49-F238E27FC236}">
                  <a16:creationId xmlns:a16="http://schemas.microsoft.com/office/drawing/2014/main" id="{EA2AC05C-D284-C0C9-8888-03F031B9CA8A}"/>
                </a:ext>
              </a:extLst>
            </p:cNvPr>
            <p:cNvSpPr txBox="1">
              <a:spLocks noChangeArrowheads="1"/>
            </p:cNvSpPr>
            <p:nvPr/>
          </p:nvSpPr>
          <p:spPr bwMode="auto">
            <a:xfrm>
              <a:off x="4800600" y="5943600"/>
              <a:ext cx="30099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Sample Device 2 photo Step 1-15 (Lab 1)</a:t>
              </a:r>
            </a:p>
          </p:txBody>
        </p:sp>
        <p:sp>
          <p:nvSpPr>
            <p:cNvPr id="3" name="Rectangle 2">
              <a:extLst>
                <a:ext uri="{FF2B5EF4-FFF2-40B4-BE49-F238E27FC236}">
                  <a16:creationId xmlns:a16="http://schemas.microsoft.com/office/drawing/2014/main" id="{1C9B6384-EDFB-927A-B6C0-A3949CB6C351}"/>
                </a:ext>
              </a:extLst>
            </p:cNvPr>
            <p:cNvSpPr/>
            <p:nvPr/>
          </p:nvSpPr>
          <p:spPr>
            <a:xfrm>
              <a:off x="5236681" y="5164847"/>
              <a:ext cx="2023438" cy="369332"/>
            </a:xfrm>
            <a:prstGeom prst="rect">
              <a:avLst/>
            </a:prstGeom>
          </p:spPr>
          <p:txBody>
            <a:bodyPr>
              <a:spAutoFit/>
            </a:bodyPr>
            <a:lstStyle/>
            <a:p>
              <a:pPr eaLnBrk="1" hangingPunct="1">
                <a:defRPr/>
              </a:pPr>
              <a:r>
                <a:rPr lang="en-US" b="1" dirty="0">
                  <a:solidFill>
                    <a:schemeClr val="tx1">
                      <a:alpha val="18000"/>
                    </a:schemeClr>
                  </a:solidFill>
                </a:rPr>
                <a:t>EVANS 3311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0">
            <a:extLst>
              <a:ext uri="{FF2B5EF4-FFF2-40B4-BE49-F238E27FC236}">
                <a16:creationId xmlns:a16="http://schemas.microsoft.com/office/drawing/2014/main" id="{148DDE33-B039-A692-7589-03ECE3A0C55A}"/>
              </a:ext>
            </a:extLst>
          </p:cNvPr>
          <p:cNvSpPr txBox="1">
            <a:spLocks noChangeArrowheads="1"/>
          </p:cNvSpPr>
          <p:nvPr/>
        </p:nvSpPr>
        <p:spPr bwMode="auto">
          <a:xfrm>
            <a:off x="517525" y="161925"/>
            <a:ext cx="57832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Step 2 – Doping of Source and Drain  (Partially Offline)</a:t>
            </a:r>
          </a:p>
          <a:p>
            <a:pPr eaLnBrk="1" hangingPunct="1">
              <a:spcBef>
                <a:spcPct val="0"/>
              </a:spcBef>
              <a:buFontTx/>
              <a:buNone/>
            </a:pPr>
            <a:endParaRPr lang="en-US" altLang="en-US" sz="1800"/>
          </a:p>
          <a:p>
            <a:pPr eaLnBrk="1" hangingPunct="1">
              <a:spcBef>
                <a:spcPct val="0"/>
              </a:spcBef>
              <a:buFontTx/>
              <a:buNone/>
            </a:pPr>
            <a:endParaRPr lang="en-US" altLang="en-US" sz="1800"/>
          </a:p>
        </p:txBody>
      </p:sp>
      <p:graphicFrame>
        <p:nvGraphicFramePr>
          <p:cNvPr id="4249" name="Group 153">
            <a:extLst>
              <a:ext uri="{FF2B5EF4-FFF2-40B4-BE49-F238E27FC236}">
                <a16:creationId xmlns:a16="http://schemas.microsoft.com/office/drawing/2014/main" id="{BC54BD74-0B9C-AF49-5720-92A94B56FDB4}"/>
              </a:ext>
            </a:extLst>
          </p:cNvPr>
          <p:cNvGraphicFramePr>
            <a:graphicFrameLocks noGrp="1"/>
          </p:cNvGraphicFramePr>
          <p:nvPr/>
        </p:nvGraphicFramePr>
        <p:xfrm>
          <a:off x="517525" y="831850"/>
          <a:ext cx="3733800" cy="5861050"/>
        </p:xfrm>
        <a:graphic>
          <a:graphicData uri="http://schemas.openxmlformats.org/drawingml/2006/table">
            <a:tbl>
              <a:tblPr/>
              <a:tblGrid>
                <a:gridCol w="1981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11888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2-1. Pre-clean using Piranha strip mixture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Sulfuric Acid :Hydrogen Peroxide (60:40) for 3 min</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Each day use freshly prepared Piranha strip mixture. Piranha etching makes wafer more hydrophilic (no beading)</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3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2-2. Rinse with DI water and blow dry with Nitrogen</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2-2-1 Dehydration bake on hot plate @125</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for 2min </a:t>
                      </a: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139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2-3. Spin on Boron Dopant at 4000 rpm [for 30 sec] for target thickness 3000 </a:t>
                      </a: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Å</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Honeywell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See manufacturer’s (Honeywell) datasheet</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13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2-4. Pre-deposition  diffusion at 1000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(see temp profile)</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303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2-5. Remove “Spin-on Boron” in HF:DI water (1:10) for 2 min @ room temperature</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Sign for good removal of boron: white/yellow color in the window with a slight shadow</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13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2-6. Rinse with DI water and blow dry with Nitrogen</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2303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2-7. Drive-in diffusion at 1000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for 80 min in steam. Target oxide thickness: 5000 Å</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272" name="Text Box 53">
            <a:extLst>
              <a:ext uri="{FF2B5EF4-FFF2-40B4-BE49-F238E27FC236}">
                <a16:creationId xmlns:a16="http://schemas.microsoft.com/office/drawing/2014/main" id="{0A6813C8-7B2B-0114-64AE-03E590C3FA1C}"/>
              </a:ext>
            </a:extLst>
          </p:cNvPr>
          <p:cNvSpPr txBox="1">
            <a:spLocks noChangeArrowheads="1"/>
          </p:cNvSpPr>
          <p:nvPr/>
        </p:nvSpPr>
        <p:spPr bwMode="auto">
          <a:xfrm>
            <a:off x="569913" y="455613"/>
            <a:ext cx="760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Lab 3</a:t>
            </a:r>
          </a:p>
        </p:txBody>
      </p:sp>
      <p:sp>
        <p:nvSpPr>
          <p:cNvPr id="10273" name="Text Box 90">
            <a:extLst>
              <a:ext uri="{FF2B5EF4-FFF2-40B4-BE49-F238E27FC236}">
                <a16:creationId xmlns:a16="http://schemas.microsoft.com/office/drawing/2014/main" id="{A52BF4DA-6FDC-BA67-E4F9-4B02E4EDA1EF}"/>
              </a:ext>
            </a:extLst>
          </p:cNvPr>
          <p:cNvSpPr txBox="1">
            <a:spLocks noChangeArrowheads="1"/>
          </p:cNvSpPr>
          <p:nvPr/>
        </p:nvSpPr>
        <p:spPr bwMode="auto">
          <a:xfrm>
            <a:off x="2422525" y="455613"/>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Notes</a:t>
            </a:r>
          </a:p>
        </p:txBody>
      </p:sp>
      <p:pic>
        <p:nvPicPr>
          <p:cNvPr id="10274" name="Picture 116">
            <a:extLst>
              <a:ext uri="{FF2B5EF4-FFF2-40B4-BE49-F238E27FC236}">
                <a16:creationId xmlns:a16="http://schemas.microsoft.com/office/drawing/2014/main" id="{68CD5079-4F85-FBAD-DC74-0F039EF79CF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25" y="3035300"/>
            <a:ext cx="1447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5" name="Text Box 118">
            <a:extLst>
              <a:ext uri="{FF2B5EF4-FFF2-40B4-BE49-F238E27FC236}">
                <a16:creationId xmlns:a16="http://schemas.microsoft.com/office/drawing/2014/main" id="{97C41F82-2814-CD6E-22E0-1A4513C77B10}"/>
              </a:ext>
            </a:extLst>
          </p:cNvPr>
          <p:cNvSpPr txBox="1">
            <a:spLocks noChangeArrowheads="1"/>
          </p:cNvSpPr>
          <p:nvPr/>
        </p:nvSpPr>
        <p:spPr bwMode="auto">
          <a:xfrm>
            <a:off x="4632325" y="8255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Side view</a:t>
            </a:r>
          </a:p>
        </p:txBody>
      </p:sp>
      <p:sp>
        <p:nvSpPr>
          <p:cNvPr id="10276" name="Text Box 119">
            <a:extLst>
              <a:ext uri="{FF2B5EF4-FFF2-40B4-BE49-F238E27FC236}">
                <a16:creationId xmlns:a16="http://schemas.microsoft.com/office/drawing/2014/main" id="{57A62949-CB1B-1529-76BB-4C06951225E3}"/>
              </a:ext>
            </a:extLst>
          </p:cNvPr>
          <p:cNvSpPr txBox="1">
            <a:spLocks noChangeArrowheads="1"/>
          </p:cNvSpPr>
          <p:nvPr/>
        </p:nvSpPr>
        <p:spPr bwMode="auto">
          <a:xfrm>
            <a:off x="7223125" y="8255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Top view</a:t>
            </a:r>
          </a:p>
        </p:txBody>
      </p:sp>
      <p:pic>
        <p:nvPicPr>
          <p:cNvPr id="10277" name="Picture 120">
            <a:extLst>
              <a:ext uri="{FF2B5EF4-FFF2-40B4-BE49-F238E27FC236}">
                <a16:creationId xmlns:a16="http://schemas.microsoft.com/office/drawing/2014/main" id="{6569A1BD-74A8-36CA-8E62-303B8685C96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725" y="3721100"/>
            <a:ext cx="1524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121">
            <a:extLst>
              <a:ext uri="{FF2B5EF4-FFF2-40B4-BE49-F238E27FC236}">
                <a16:creationId xmlns:a16="http://schemas.microsoft.com/office/drawing/2014/main" id="{970FB6E1-E815-8D42-89D9-2BC5B8EDA5E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1481138"/>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9" name="Picture 122">
            <a:extLst>
              <a:ext uri="{FF2B5EF4-FFF2-40B4-BE49-F238E27FC236}">
                <a16:creationId xmlns:a16="http://schemas.microsoft.com/office/drawing/2014/main" id="{E973970B-4BE3-BC1F-130F-E13D0BA5DDF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3125" y="3035300"/>
            <a:ext cx="12954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0" name="Picture 123">
            <a:extLst>
              <a:ext uri="{FF2B5EF4-FFF2-40B4-BE49-F238E27FC236}">
                <a16:creationId xmlns:a16="http://schemas.microsoft.com/office/drawing/2014/main" id="{40DF1745-DED1-53E6-4B2C-7ECB084E5E3D}"/>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4525" y="3644900"/>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1" name="Text Box 124">
            <a:extLst>
              <a:ext uri="{FF2B5EF4-FFF2-40B4-BE49-F238E27FC236}">
                <a16:creationId xmlns:a16="http://schemas.microsoft.com/office/drawing/2014/main" id="{CE2FD100-598C-37FF-6501-F4908D2A4737}"/>
              </a:ext>
            </a:extLst>
          </p:cNvPr>
          <p:cNvSpPr txBox="1">
            <a:spLocks noChangeArrowheads="1"/>
          </p:cNvSpPr>
          <p:nvPr/>
        </p:nvSpPr>
        <p:spPr bwMode="auto">
          <a:xfrm>
            <a:off x="6308725" y="17399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2-3</a:t>
            </a:r>
          </a:p>
        </p:txBody>
      </p:sp>
      <p:sp>
        <p:nvSpPr>
          <p:cNvPr id="10282" name="Text Box 125">
            <a:extLst>
              <a:ext uri="{FF2B5EF4-FFF2-40B4-BE49-F238E27FC236}">
                <a16:creationId xmlns:a16="http://schemas.microsoft.com/office/drawing/2014/main" id="{2020C942-B767-9C8B-4BBC-A1402579E205}"/>
              </a:ext>
            </a:extLst>
          </p:cNvPr>
          <p:cNvSpPr txBox="1">
            <a:spLocks noChangeArrowheads="1"/>
          </p:cNvSpPr>
          <p:nvPr/>
        </p:nvSpPr>
        <p:spPr bwMode="auto">
          <a:xfrm>
            <a:off x="6384925" y="31115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2-5</a:t>
            </a:r>
          </a:p>
        </p:txBody>
      </p:sp>
      <p:sp>
        <p:nvSpPr>
          <p:cNvPr id="10283" name="Text Box 126">
            <a:extLst>
              <a:ext uri="{FF2B5EF4-FFF2-40B4-BE49-F238E27FC236}">
                <a16:creationId xmlns:a16="http://schemas.microsoft.com/office/drawing/2014/main" id="{6A73D9A2-58F4-861C-3002-884C7DBE9D05}"/>
              </a:ext>
            </a:extLst>
          </p:cNvPr>
          <p:cNvSpPr txBox="1">
            <a:spLocks noChangeArrowheads="1"/>
          </p:cNvSpPr>
          <p:nvPr/>
        </p:nvSpPr>
        <p:spPr bwMode="auto">
          <a:xfrm>
            <a:off x="6232525" y="39497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2-7</a:t>
            </a:r>
          </a:p>
        </p:txBody>
      </p:sp>
      <p:sp>
        <p:nvSpPr>
          <p:cNvPr id="10284" name="Text Box 128">
            <a:extLst>
              <a:ext uri="{FF2B5EF4-FFF2-40B4-BE49-F238E27FC236}">
                <a16:creationId xmlns:a16="http://schemas.microsoft.com/office/drawing/2014/main" id="{BECDB2A7-F8C2-D23C-1956-76268FF95E35}"/>
              </a:ext>
            </a:extLst>
          </p:cNvPr>
          <p:cNvSpPr txBox="1">
            <a:spLocks noChangeArrowheads="1"/>
          </p:cNvSpPr>
          <p:nvPr/>
        </p:nvSpPr>
        <p:spPr bwMode="auto">
          <a:xfrm>
            <a:off x="6080125" y="901700"/>
            <a:ext cx="914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Spin-on Boron</a:t>
            </a:r>
          </a:p>
        </p:txBody>
      </p:sp>
      <p:sp>
        <p:nvSpPr>
          <p:cNvPr id="10285" name="Line 129">
            <a:extLst>
              <a:ext uri="{FF2B5EF4-FFF2-40B4-BE49-F238E27FC236}">
                <a16:creationId xmlns:a16="http://schemas.microsoft.com/office/drawing/2014/main" id="{CCB291E1-A284-8FEC-EAF0-2FFF23553BF6}"/>
              </a:ext>
            </a:extLst>
          </p:cNvPr>
          <p:cNvSpPr>
            <a:spLocks noChangeShapeType="1"/>
          </p:cNvSpPr>
          <p:nvPr/>
        </p:nvSpPr>
        <p:spPr bwMode="auto">
          <a:xfrm flipH="1">
            <a:off x="5775325" y="1358900"/>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86" name="Line 130">
            <a:extLst>
              <a:ext uri="{FF2B5EF4-FFF2-40B4-BE49-F238E27FC236}">
                <a16:creationId xmlns:a16="http://schemas.microsoft.com/office/drawing/2014/main" id="{A5B36F1A-36D3-84EA-54B9-BF6FFE61AC49}"/>
              </a:ext>
            </a:extLst>
          </p:cNvPr>
          <p:cNvSpPr>
            <a:spLocks noChangeShapeType="1"/>
          </p:cNvSpPr>
          <p:nvPr/>
        </p:nvSpPr>
        <p:spPr bwMode="auto">
          <a:xfrm>
            <a:off x="6994525" y="1358900"/>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287" name="Group 136">
            <a:extLst>
              <a:ext uri="{FF2B5EF4-FFF2-40B4-BE49-F238E27FC236}">
                <a16:creationId xmlns:a16="http://schemas.microsoft.com/office/drawing/2014/main" id="{C52DDF84-24E2-A5BA-8DC4-B3A1EE93F35B}"/>
              </a:ext>
            </a:extLst>
          </p:cNvPr>
          <p:cNvGrpSpPr>
            <a:grpSpLocks/>
          </p:cNvGrpSpPr>
          <p:nvPr/>
        </p:nvGrpSpPr>
        <p:grpSpPr bwMode="auto">
          <a:xfrm>
            <a:off x="5927725" y="3416300"/>
            <a:ext cx="1066800" cy="304800"/>
            <a:chOff x="3888" y="2640"/>
            <a:chExt cx="528" cy="288"/>
          </a:xfrm>
        </p:grpSpPr>
        <p:sp>
          <p:nvSpPr>
            <p:cNvPr id="10293" name="Text Box 132">
              <a:extLst>
                <a:ext uri="{FF2B5EF4-FFF2-40B4-BE49-F238E27FC236}">
                  <a16:creationId xmlns:a16="http://schemas.microsoft.com/office/drawing/2014/main" id="{C0109750-4E55-6C69-1EC6-289BA2A2275E}"/>
                </a:ext>
              </a:extLst>
            </p:cNvPr>
            <p:cNvSpPr txBox="1">
              <a:spLocks noChangeArrowheads="1"/>
            </p:cNvSpPr>
            <p:nvPr/>
          </p:nvSpPr>
          <p:spPr bwMode="auto">
            <a:xfrm>
              <a:off x="3963" y="2640"/>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SiO</a:t>
              </a:r>
              <a:r>
                <a:rPr lang="en-US" altLang="en-US" sz="1200" b="1" baseline="-25000"/>
                <a:t>2</a:t>
              </a:r>
              <a:endParaRPr lang="en-US" altLang="en-US" sz="1200" b="1"/>
            </a:p>
          </p:txBody>
        </p:sp>
        <p:sp>
          <p:nvSpPr>
            <p:cNvPr id="10294" name="Line 133">
              <a:extLst>
                <a:ext uri="{FF2B5EF4-FFF2-40B4-BE49-F238E27FC236}">
                  <a16:creationId xmlns:a16="http://schemas.microsoft.com/office/drawing/2014/main" id="{53DF9766-EE5E-F643-1055-472A842D9803}"/>
                </a:ext>
              </a:extLst>
            </p:cNvPr>
            <p:cNvSpPr>
              <a:spLocks noChangeShapeType="1"/>
            </p:cNvSpPr>
            <p:nvPr/>
          </p:nvSpPr>
          <p:spPr bwMode="auto">
            <a:xfrm flipH="1">
              <a:off x="3888" y="2832"/>
              <a:ext cx="144"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95" name="Line 135">
              <a:extLst>
                <a:ext uri="{FF2B5EF4-FFF2-40B4-BE49-F238E27FC236}">
                  <a16:creationId xmlns:a16="http://schemas.microsoft.com/office/drawing/2014/main" id="{FD81D780-CED6-B487-D7F4-B0D9C662D67E}"/>
                </a:ext>
              </a:extLst>
            </p:cNvPr>
            <p:cNvSpPr>
              <a:spLocks noChangeShapeType="1"/>
            </p:cNvSpPr>
            <p:nvPr/>
          </p:nvSpPr>
          <p:spPr bwMode="auto">
            <a:xfrm>
              <a:off x="4272" y="2832"/>
              <a:ext cx="144"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0288" name="Picture 137">
            <a:extLst>
              <a:ext uri="{FF2B5EF4-FFF2-40B4-BE49-F238E27FC236}">
                <a16:creationId xmlns:a16="http://schemas.microsoft.com/office/drawing/2014/main" id="{20771604-89B6-FCF8-B01B-07EE5ECF5155}"/>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3725" y="2349500"/>
            <a:ext cx="14478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9" name="Picture 138">
            <a:extLst>
              <a:ext uri="{FF2B5EF4-FFF2-40B4-BE49-F238E27FC236}">
                <a16:creationId xmlns:a16="http://schemas.microsoft.com/office/drawing/2014/main" id="{6DA3B39B-FF7D-2D8D-11CA-17714B34343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2273300"/>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0" name="Text Box 139">
            <a:extLst>
              <a:ext uri="{FF2B5EF4-FFF2-40B4-BE49-F238E27FC236}">
                <a16:creationId xmlns:a16="http://schemas.microsoft.com/office/drawing/2014/main" id="{2C0220BE-0B79-039B-CF08-028D30C272BB}"/>
              </a:ext>
            </a:extLst>
          </p:cNvPr>
          <p:cNvSpPr txBox="1">
            <a:spLocks noChangeArrowheads="1"/>
          </p:cNvSpPr>
          <p:nvPr/>
        </p:nvSpPr>
        <p:spPr bwMode="auto">
          <a:xfrm>
            <a:off x="6308725" y="25781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2-4</a:t>
            </a:r>
          </a:p>
        </p:txBody>
      </p:sp>
      <p:pic>
        <p:nvPicPr>
          <p:cNvPr id="10291" name="Picture 143">
            <a:extLst>
              <a:ext uri="{FF2B5EF4-FFF2-40B4-BE49-F238E27FC236}">
                <a16:creationId xmlns:a16="http://schemas.microsoft.com/office/drawing/2014/main" id="{1C46E7AB-0C4C-BFCA-F56C-1A3385B08DE9}"/>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3725" y="1511300"/>
            <a:ext cx="15240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2" name="Picture 55" descr="http://www.teachengineering.org/collection/duk_/lessons/duk_surfacetensionunit_lessons/duk_retsurfacet_lesson03_figure2web.jpg">
            <a:extLst>
              <a:ext uri="{FF2B5EF4-FFF2-40B4-BE49-F238E27FC236}">
                <a16:creationId xmlns:a16="http://schemas.microsoft.com/office/drawing/2014/main" id="{5EC11FBA-2DA8-B17B-42E5-2B677AE33C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8975" y="5002213"/>
            <a:ext cx="4248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14F6CC7F-1E73-B68D-EC83-5A50340848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820738"/>
            <a:ext cx="80010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2">
            <a:extLst>
              <a:ext uri="{FF2B5EF4-FFF2-40B4-BE49-F238E27FC236}">
                <a16:creationId xmlns:a16="http://schemas.microsoft.com/office/drawing/2014/main" id="{EDEF5566-10F6-205E-393F-E287DF384D2A}"/>
              </a:ext>
            </a:extLst>
          </p:cNvPr>
          <p:cNvSpPr txBox="1">
            <a:spLocks noChangeArrowheads="1"/>
          </p:cNvSpPr>
          <p:nvPr/>
        </p:nvSpPr>
        <p:spPr bwMode="auto">
          <a:xfrm>
            <a:off x="1371600" y="120650"/>
            <a:ext cx="662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Diffusion Temperature Profile of Step 2 (in previous page)</a:t>
            </a:r>
          </a:p>
          <a:p>
            <a:pPr eaLnBrk="1" hangingPunct="1">
              <a:spcBef>
                <a:spcPct val="0"/>
              </a:spcBef>
              <a:buFontTx/>
              <a:buNone/>
            </a:pPr>
            <a:endParaRPr lang="en-US" altLang="en-US" sz="1800"/>
          </a:p>
        </p:txBody>
      </p:sp>
      <p:sp>
        <p:nvSpPr>
          <p:cNvPr id="12292" name="Text Box 3">
            <a:extLst>
              <a:ext uri="{FF2B5EF4-FFF2-40B4-BE49-F238E27FC236}">
                <a16:creationId xmlns:a16="http://schemas.microsoft.com/office/drawing/2014/main" id="{CF09FE1F-B6AA-08F0-BA4E-A65B154C1C3B}"/>
              </a:ext>
            </a:extLst>
          </p:cNvPr>
          <p:cNvSpPr txBox="1">
            <a:spLocks noChangeArrowheads="1"/>
          </p:cNvSpPr>
          <p:nvPr/>
        </p:nvSpPr>
        <p:spPr bwMode="auto">
          <a:xfrm>
            <a:off x="473075" y="485775"/>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I. Predeposition diffusion temperature profile ( corresponding to 2-4 in Step 2)</a:t>
            </a:r>
          </a:p>
        </p:txBody>
      </p:sp>
      <p:sp>
        <p:nvSpPr>
          <p:cNvPr id="12293" name="Text Box 19">
            <a:extLst>
              <a:ext uri="{FF2B5EF4-FFF2-40B4-BE49-F238E27FC236}">
                <a16:creationId xmlns:a16="http://schemas.microsoft.com/office/drawing/2014/main" id="{11B607FC-2C75-2552-1DD3-601757C47463}"/>
              </a:ext>
            </a:extLst>
          </p:cNvPr>
          <p:cNvSpPr txBox="1">
            <a:spLocks noChangeArrowheads="1"/>
          </p:cNvSpPr>
          <p:nvPr/>
        </p:nvSpPr>
        <p:spPr bwMode="auto">
          <a:xfrm>
            <a:off x="354013" y="4159250"/>
            <a:ext cx="777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II. Drive-in diffusion temperature profile ( corresponding to 2-7 in Step 2)</a:t>
            </a:r>
          </a:p>
        </p:txBody>
      </p:sp>
      <p:sp>
        <p:nvSpPr>
          <p:cNvPr id="12294" name="Text Box 27">
            <a:extLst>
              <a:ext uri="{FF2B5EF4-FFF2-40B4-BE49-F238E27FC236}">
                <a16:creationId xmlns:a16="http://schemas.microsoft.com/office/drawing/2014/main" id="{D8FEB85F-3B9C-FD41-6FDB-9B467694726C}"/>
              </a:ext>
            </a:extLst>
          </p:cNvPr>
          <p:cNvSpPr txBox="1">
            <a:spLocks noChangeArrowheads="1"/>
          </p:cNvSpPr>
          <p:nvPr/>
        </p:nvSpPr>
        <p:spPr bwMode="auto">
          <a:xfrm>
            <a:off x="914400" y="5867400"/>
            <a:ext cx="7772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The temperature ramp is the wafer temperature change from the room temperature to the furnace temperature when loading or unloading the wafers to the furnace.  This loading or unloading wafers step takes about 3-4 minutes.</a:t>
            </a:r>
          </a:p>
        </p:txBody>
      </p:sp>
      <p:grpSp>
        <p:nvGrpSpPr>
          <p:cNvPr id="12295" name="Group 35">
            <a:extLst>
              <a:ext uri="{FF2B5EF4-FFF2-40B4-BE49-F238E27FC236}">
                <a16:creationId xmlns:a16="http://schemas.microsoft.com/office/drawing/2014/main" id="{92F50341-1A8C-5EF0-EDFD-E998D810BEB0}"/>
              </a:ext>
            </a:extLst>
          </p:cNvPr>
          <p:cNvGrpSpPr>
            <a:grpSpLocks/>
          </p:cNvGrpSpPr>
          <p:nvPr/>
        </p:nvGrpSpPr>
        <p:grpSpPr bwMode="auto">
          <a:xfrm>
            <a:off x="2667000" y="4495800"/>
            <a:ext cx="3094038" cy="1265238"/>
            <a:chOff x="1680" y="2496"/>
            <a:chExt cx="1949" cy="797"/>
          </a:xfrm>
        </p:grpSpPr>
        <p:grpSp>
          <p:nvGrpSpPr>
            <p:cNvPr id="12322" name="Group 20">
              <a:extLst>
                <a:ext uri="{FF2B5EF4-FFF2-40B4-BE49-F238E27FC236}">
                  <a16:creationId xmlns:a16="http://schemas.microsoft.com/office/drawing/2014/main" id="{2EED89A3-D438-9FD8-615D-268125147E43}"/>
                </a:ext>
              </a:extLst>
            </p:cNvPr>
            <p:cNvGrpSpPr>
              <a:grpSpLocks/>
            </p:cNvGrpSpPr>
            <p:nvPr/>
          </p:nvGrpSpPr>
          <p:grpSpPr bwMode="auto">
            <a:xfrm>
              <a:off x="2016" y="2496"/>
              <a:ext cx="1296" cy="792"/>
              <a:chOff x="3780" y="8640"/>
              <a:chExt cx="3240" cy="1980"/>
            </a:xfrm>
          </p:grpSpPr>
          <p:sp>
            <p:nvSpPr>
              <p:cNvPr id="12325" name="Line 21">
                <a:extLst>
                  <a:ext uri="{FF2B5EF4-FFF2-40B4-BE49-F238E27FC236}">
                    <a16:creationId xmlns:a16="http://schemas.microsoft.com/office/drawing/2014/main" id="{CF296B36-6B31-B444-5D7A-61C7958FC3EF}"/>
                  </a:ext>
                </a:extLst>
              </p:cNvPr>
              <p:cNvSpPr>
                <a:spLocks noChangeShapeType="1"/>
              </p:cNvSpPr>
              <p:nvPr/>
            </p:nvSpPr>
            <p:spPr bwMode="auto">
              <a:xfrm>
                <a:off x="3960" y="9000"/>
                <a:ext cx="28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6" name="Line 22">
                <a:extLst>
                  <a:ext uri="{FF2B5EF4-FFF2-40B4-BE49-F238E27FC236}">
                    <a16:creationId xmlns:a16="http://schemas.microsoft.com/office/drawing/2014/main" id="{164AB99D-6D94-34FF-E873-197E105C2127}"/>
                  </a:ext>
                </a:extLst>
              </p:cNvPr>
              <p:cNvSpPr>
                <a:spLocks noChangeShapeType="1"/>
              </p:cNvSpPr>
              <p:nvPr/>
            </p:nvSpPr>
            <p:spPr bwMode="auto">
              <a:xfrm flipH="1">
                <a:off x="3780" y="9000"/>
                <a:ext cx="18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7" name="Line 23">
                <a:extLst>
                  <a:ext uri="{FF2B5EF4-FFF2-40B4-BE49-F238E27FC236}">
                    <a16:creationId xmlns:a16="http://schemas.microsoft.com/office/drawing/2014/main" id="{3FC1E6AF-FB52-1098-CC77-492F146BCDB5}"/>
                  </a:ext>
                </a:extLst>
              </p:cNvPr>
              <p:cNvSpPr>
                <a:spLocks noChangeShapeType="1"/>
              </p:cNvSpPr>
              <p:nvPr/>
            </p:nvSpPr>
            <p:spPr bwMode="auto">
              <a:xfrm>
                <a:off x="6840" y="9000"/>
                <a:ext cx="18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8" name="Text Box 24">
                <a:extLst>
                  <a:ext uri="{FF2B5EF4-FFF2-40B4-BE49-F238E27FC236}">
                    <a16:creationId xmlns:a16="http://schemas.microsoft.com/office/drawing/2014/main" id="{8F1206C1-658B-8D2E-2538-0EEB421AE755}"/>
                  </a:ext>
                </a:extLst>
              </p:cNvPr>
              <p:cNvSpPr txBox="1">
                <a:spLocks noChangeArrowheads="1"/>
              </p:cNvSpPr>
              <p:nvPr/>
            </p:nvSpPr>
            <p:spPr bwMode="auto">
              <a:xfrm>
                <a:off x="4500" y="8640"/>
                <a:ext cx="252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1000 </a:t>
                </a:r>
                <a:r>
                  <a:rPr lang="en-US" altLang="en-US" sz="1200" baseline="30000">
                    <a:latin typeface="Times New Roman" panose="02020603050405020304" pitchFamily="18" charset="0"/>
                  </a:rPr>
                  <a:t>0</a:t>
                </a:r>
                <a:r>
                  <a:rPr lang="en-US" altLang="en-US" sz="1200">
                    <a:latin typeface="Times New Roman" panose="02020603050405020304" pitchFamily="18" charset="0"/>
                  </a:rPr>
                  <a:t>C for 80 min</a:t>
                </a:r>
              </a:p>
            </p:txBody>
          </p:sp>
          <p:sp>
            <p:nvSpPr>
              <p:cNvPr id="12329" name="Line 25">
                <a:extLst>
                  <a:ext uri="{FF2B5EF4-FFF2-40B4-BE49-F238E27FC236}">
                    <a16:creationId xmlns:a16="http://schemas.microsoft.com/office/drawing/2014/main" id="{8E2FB0BE-2A3E-41E0-F57A-57D971304484}"/>
                  </a:ext>
                </a:extLst>
              </p:cNvPr>
              <p:cNvSpPr>
                <a:spLocks noChangeShapeType="1"/>
              </p:cNvSpPr>
              <p:nvPr/>
            </p:nvSpPr>
            <p:spPr bwMode="auto">
              <a:xfrm flipH="1" flipV="1">
                <a:off x="3780" y="9720"/>
                <a:ext cx="72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30" name="Line 26">
                <a:extLst>
                  <a:ext uri="{FF2B5EF4-FFF2-40B4-BE49-F238E27FC236}">
                    <a16:creationId xmlns:a16="http://schemas.microsoft.com/office/drawing/2014/main" id="{425EFF3D-4C60-822F-4ECD-ACC8046E9502}"/>
                  </a:ext>
                </a:extLst>
              </p:cNvPr>
              <p:cNvSpPr>
                <a:spLocks noChangeShapeType="1"/>
              </p:cNvSpPr>
              <p:nvPr/>
            </p:nvSpPr>
            <p:spPr bwMode="auto">
              <a:xfrm flipV="1">
                <a:off x="5940" y="9540"/>
                <a:ext cx="90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2323" name="Text Box 28">
              <a:extLst>
                <a:ext uri="{FF2B5EF4-FFF2-40B4-BE49-F238E27FC236}">
                  <a16:creationId xmlns:a16="http://schemas.microsoft.com/office/drawing/2014/main" id="{E4857723-A2CD-92E0-D637-56AD4A462695}"/>
                </a:ext>
              </a:extLst>
            </p:cNvPr>
            <p:cNvSpPr txBox="1">
              <a:spLocks noChangeArrowheads="1"/>
            </p:cNvSpPr>
            <p:nvPr/>
          </p:nvSpPr>
          <p:spPr bwMode="auto">
            <a:xfrm>
              <a:off x="3302" y="3045"/>
              <a:ext cx="3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25</a:t>
              </a:r>
              <a:r>
                <a:rPr lang="en-US" altLang="en-US" sz="1200" baseline="30000"/>
                <a:t>o</a:t>
              </a:r>
              <a:r>
                <a:rPr lang="en-US" altLang="en-US" sz="1200"/>
                <a:t>C</a:t>
              </a:r>
            </a:p>
          </p:txBody>
        </p:sp>
        <p:sp>
          <p:nvSpPr>
            <p:cNvPr id="12324" name="Text Box 29">
              <a:extLst>
                <a:ext uri="{FF2B5EF4-FFF2-40B4-BE49-F238E27FC236}">
                  <a16:creationId xmlns:a16="http://schemas.microsoft.com/office/drawing/2014/main" id="{47C07101-22E1-6A49-1008-66D53593DEEB}"/>
                </a:ext>
              </a:extLst>
            </p:cNvPr>
            <p:cNvSpPr txBox="1">
              <a:spLocks noChangeArrowheads="1"/>
            </p:cNvSpPr>
            <p:nvPr/>
          </p:nvSpPr>
          <p:spPr bwMode="auto">
            <a:xfrm>
              <a:off x="1680" y="3120"/>
              <a:ext cx="3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25</a:t>
              </a:r>
              <a:r>
                <a:rPr lang="en-US" altLang="en-US" sz="1200" baseline="30000"/>
                <a:t>o</a:t>
              </a:r>
              <a:r>
                <a:rPr lang="en-US" altLang="en-US" sz="1200"/>
                <a:t>C</a:t>
              </a:r>
            </a:p>
          </p:txBody>
        </p:sp>
      </p:grpSp>
      <p:cxnSp>
        <p:nvCxnSpPr>
          <p:cNvPr id="3" name="Straight Connector 2">
            <a:extLst>
              <a:ext uri="{FF2B5EF4-FFF2-40B4-BE49-F238E27FC236}">
                <a16:creationId xmlns:a16="http://schemas.microsoft.com/office/drawing/2014/main" id="{B267E6F9-894A-3AD2-A80E-249C02D692D5}"/>
              </a:ext>
            </a:extLst>
          </p:cNvPr>
          <p:cNvCxnSpPr/>
          <p:nvPr/>
        </p:nvCxnSpPr>
        <p:spPr>
          <a:xfrm>
            <a:off x="1884363"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EFCA23A-6122-9E1E-704A-4378795CC8BE}"/>
              </a:ext>
            </a:extLst>
          </p:cNvPr>
          <p:cNvCxnSpPr/>
          <p:nvPr/>
        </p:nvCxnSpPr>
        <p:spPr>
          <a:xfrm>
            <a:off x="2112963"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8A6B642-F25E-826C-D95D-2484EDD1B448}"/>
              </a:ext>
            </a:extLst>
          </p:cNvPr>
          <p:cNvCxnSpPr/>
          <p:nvPr/>
        </p:nvCxnSpPr>
        <p:spPr>
          <a:xfrm>
            <a:off x="2362200" y="82073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62F0FEBF-999B-5600-EE14-38D0CBCE661B}"/>
              </a:ext>
            </a:extLst>
          </p:cNvPr>
          <p:cNvCxnSpPr/>
          <p:nvPr/>
        </p:nvCxnSpPr>
        <p:spPr>
          <a:xfrm>
            <a:off x="2570163"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960BF98-869D-453D-A555-D05E87951BC2}"/>
              </a:ext>
            </a:extLst>
          </p:cNvPr>
          <p:cNvCxnSpPr/>
          <p:nvPr/>
        </p:nvCxnSpPr>
        <p:spPr>
          <a:xfrm>
            <a:off x="2808288"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B42BBF0-FCF7-AC90-7353-68D3DE84AE30}"/>
              </a:ext>
            </a:extLst>
          </p:cNvPr>
          <p:cNvCxnSpPr/>
          <p:nvPr/>
        </p:nvCxnSpPr>
        <p:spPr>
          <a:xfrm>
            <a:off x="3036888"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7C2EDCA-DDEA-5665-BBFB-998F271E4BC5}"/>
              </a:ext>
            </a:extLst>
          </p:cNvPr>
          <p:cNvCxnSpPr/>
          <p:nvPr/>
        </p:nvCxnSpPr>
        <p:spPr>
          <a:xfrm>
            <a:off x="3241675"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4ED4AD66-106E-7D6A-6DF8-CD030580539A}"/>
              </a:ext>
            </a:extLst>
          </p:cNvPr>
          <p:cNvCxnSpPr/>
          <p:nvPr/>
        </p:nvCxnSpPr>
        <p:spPr>
          <a:xfrm>
            <a:off x="3494088"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14104E7-188D-69C9-FBFC-7A428E7BE39B}"/>
              </a:ext>
            </a:extLst>
          </p:cNvPr>
          <p:cNvCxnSpPr/>
          <p:nvPr/>
        </p:nvCxnSpPr>
        <p:spPr>
          <a:xfrm>
            <a:off x="3614738"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AD4A009-04CF-7E27-667F-F4B9709AB80F}"/>
              </a:ext>
            </a:extLst>
          </p:cNvPr>
          <p:cNvCxnSpPr/>
          <p:nvPr/>
        </p:nvCxnSpPr>
        <p:spPr>
          <a:xfrm>
            <a:off x="3843338"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989E359-A234-ED56-3A77-688A8E13A3BB}"/>
              </a:ext>
            </a:extLst>
          </p:cNvPr>
          <p:cNvCxnSpPr/>
          <p:nvPr/>
        </p:nvCxnSpPr>
        <p:spPr>
          <a:xfrm>
            <a:off x="4038600"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3B859F8-38C9-19CF-728D-206C346516D3}"/>
              </a:ext>
            </a:extLst>
          </p:cNvPr>
          <p:cNvCxnSpPr/>
          <p:nvPr/>
        </p:nvCxnSpPr>
        <p:spPr>
          <a:xfrm>
            <a:off x="4300538"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30569A4C-C5BD-0F70-C8DE-BB1C377398DC}"/>
              </a:ext>
            </a:extLst>
          </p:cNvPr>
          <p:cNvCxnSpPr/>
          <p:nvPr/>
        </p:nvCxnSpPr>
        <p:spPr>
          <a:xfrm>
            <a:off x="4457700" y="868363"/>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DB85D4A-BB46-EB27-1A3B-C65F5E21D71C}"/>
              </a:ext>
            </a:extLst>
          </p:cNvPr>
          <p:cNvCxnSpPr/>
          <p:nvPr/>
        </p:nvCxnSpPr>
        <p:spPr>
          <a:xfrm>
            <a:off x="4686300" y="868363"/>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92624BD4-EBEC-3F67-DD43-24B4DB504FE4}"/>
              </a:ext>
            </a:extLst>
          </p:cNvPr>
          <p:cNvCxnSpPr/>
          <p:nvPr/>
        </p:nvCxnSpPr>
        <p:spPr>
          <a:xfrm>
            <a:off x="4891088" y="868363"/>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4A5DBEB-A315-82D2-712C-D86F0250B889}"/>
              </a:ext>
            </a:extLst>
          </p:cNvPr>
          <p:cNvCxnSpPr/>
          <p:nvPr/>
        </p:nvCxnSpPr>
        <p:spPr>
          <a:xfrm>
            <a:off x="5143500" y="868363"/>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DC99B98-4FE5-BBE1-4BB0-C684AE00C5FE}"/>
              </a:ext>
            </a:extLst>
          </p:cNvPr>
          <p:cNvCxnSpPr/>
          <p:nvPr/>
        </p:nvCxnSpPr>
        <p:spPr>
          <a:xfrm>
            <a:off x="5413375"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55D427A8-8A67-CEA0-7C52-32D888CFAC7B}"/>
              </a:ext>
            </a:extLst>
          </p:cNvPr>
          <p:cNvCxnSpPr/>
          <p:nvPr/>
        </p:nvCxnSpPr>
        <p:spPr>
          <a:xfrm>
            <a:off x="5641975"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42809C3E-3E0C-4142-F58B-F64BAFB78BFB}"/>
              </a:ext>
            </a:extLst>
          </p:cNvPr>
          <p:cNvCxnSpPr/>
          <p:nvPr/>
        </p:nvCxnSpPr>
        <p:spPr>
          <a:xfrm>
            <a:off x="5846763"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612C0858-037C-23EF-22BA-F7D02E9A9F2A}"/>
              </a:ext>
            </a:extLst>
          </p:cNvPr>
          <p:cNvCxnSpPr/>
          <p:nvPr/>
        </p:nvCxnSpPr>
        <p:spPr>
          <a:xfrm>
            <a:off x="6099175"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53478411-1223-068F-16D3-68E461B99118}"/>
              </a:ext>
            </a:extLst>
          </p:cNvPr>
          <p:cNvCxnSpPr/>
          <p:nvPr/>
        </p:nvCxnSpPr>
        <p:spPr>
          <a:xfrm>
            <a:off x="6248400" y="868363"/>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D5AC5A5C-93AD-D79B-1F84-19E473149F0F}"/>
              </a:ext>
            </a:extLst>
          </p:cNvPr>
          <p:cNvCxnSpPr/>
          <p:nvPr/>
        </p:nvCxnSpPr>
        <p:spPr>
          <a:xfrm>
            <a:off x="6553200" y="868363"/>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8B8725C-5010-C263-5E78-0F9731D4F177}"/>
              </a:ext>
            </a:extLst>
          </p:cNvPr>
          <p:cNvCxnSpPr/>
          <p:nvPr/>
        </p:nvCxnSpPr>
        <p:spPr>
          <a:xfrm>
            <a:off x="6735763" y="868363"/>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15E4541-9BF7-6F3E-078E-FAD00610DDB3}"/>
              </a:ext>
            </a:extLst>
          </p:cNvPr>
          <p:cNvCxnSpPr/>
          <p:nvPr/>
        </p:nvCxnSpPr>
        <p:spPr>
          <a:xfrm>
            <a:off x="1503363"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7EAAE30-B117-1C8C-2098-DFE13599CE91}"/>
              </a:ext>
            </a:extLst>
          </p:cNvPr>
          <p:cNvCxnSpPr/>
          <p:nvPr/>
        </p:nvCxnSpPr>
        <p:spPr>
          <a:xfrm>
            <a:off x="1676400" y="852488"/>
            <a:ext cx="0" cy="3290887"/>
          </a:xfrm>
          <a:prstGeom prst="line">
            <a:avLst/>
          </a:prstGeom>
          <a:ln>
            <a:solidFill>
              <a:srgbClr val="FF0000">
                <a:alpha val="24000"/>
              </a:srgbClr>
            </a:solidFill>
            <a:prstDash val="dash"/>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AD0A2D85-8083-BBF0-F36C-8DC1A1E29FC4}"/>
              </a:ext>
            </a:extLst>
          </p:cNvPr>
          <p:cNvSpPr txBox="1">
            <a:spLocks noRot="1" noChangeAspect="1" noMove="1" noResize="1" noEditPoints="1" noAdjustHandles="1" noChangeArrowheads="1" noChangeShapeType="1" noTextEdit="1"/>
          </p:cNvSpPr>
          <p:nvPr/>
        </p:nvSpPr>
        <p:spPr>
          <a:xfrm>
            <a:off x="6830879" y="884382"/>
            <a:ext cx="2158140" cy="2554161"/>
          </a:xfrm>
          <a:prstGeom prst="rect">
            <a:avLst/>
          </a:prstGeom>
          <a:blipFill rotWithShape="0">
            <a:blip r:embed="rId4"/>
            <a:stretch>
              <a:fillRect l="-847" t="-477" r="-28531" b="-1671"/>
            </a:stretch>
          </a:blipFill>
        </p:spPr>
        <p:txBody>
          <a:bodyPr/>
          <a:lstStyle/>
          <a:p>
            <a:pPr>
              <a:defRPr/>
            </a:pPr>
            <a:r>
              <a:rPr lang="en-US">
                <a:noFill/>
                <a:latin typeface="Arial"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04EFF4B5-D1B1-AEBF-D87B-3B7D34F0F50A}"/>
              </a:ext>
            </a:extLst>
          </p:cNvPr>
          <p:cNvSpPr txBox="1">
            <a:spLocks noChangeArrowheads="1"/>
          </p:cNvSpPr>
          <p:nvPr/>
        </p:nvSpPr>
        <p:spPr bwMode="auto">
          <a:xfrm>
            <a:off x="533400" y="457200"/>
            <a:ext cx="6032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Step 3 - Define Gate and Pre-Contacts (Lab 4 and Lab 5)</a:t>
            </a:r>
          </a:p>
          <a:p>
            <a:pPr eaLnBrk="1" hangingPunct="1">
              <a:spcBef>
                <a:spcPct val="0"/>
              </a:spcBef>
              <a:buFontTx/>
              <a:buNone/>
            </a:pPr>
            <a:endParaRPr lang="en-US" altLang="en-US" sz="1800"/>
          </a:p>
          <a:p>
            <a:pPr eaLnBrk="1" hangingPunct="1">
              <a:spcBef>
                <a:spcPct val="0"/>
              </a:spcBef>
              <a:buFontTx/>
              <a:buNone/>
            </a:pPr>
            <a:endParaRPr lang="en-US" altLang="en-US" sz="1800"/>
          </a:p>
        </p:txBody>
      </p:sp>
      <p:graphicFrame>
        <p:nvGraphicFramePr>
          <p:cNvPr id="5369" name="Group 249">
            <a:extLst>
              <a:ext uri="{FF2B5EF4-FFF2-40B4-BE49-F238E27FC236}">
                <a16:creationId xmlns:a16="http://schemas.microsoft.com/office/drawing/2014/main" id="{D424C803-2A2E-A3E8-3F6C-224E92E2DE5F}"/>
              </a:ext>
            </a:extLst>
          </p:cNvPr>
          <p:cNvGraphicFramePr>
            <a:graphicFrameLocks noGrp="1"/>
          </p:cNvGraphicFramePr>
          <p:nvPr/>
        </p:nvGraphicFramePr>
        <p:xfrm>
          <a:off x="533400" y="1371600"/>
          <a:ext cx="3657600" cy="4657726"/>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4129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Lithography for Gate</a:t>
                      </a: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3-1. Bake 120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for 20 min</a:t>
                      </a: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943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3-2. Spin Resist – KL 5315 at 5000 rpm for 30 sec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Target thickness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~1.1 </a:t>
                      </a:r>
                      <a:r>
                        <a:rPr kumimoji="0" lang="en-US" altLang="en-US" sz="1200" b="0" i="0" u="none" strike="noStrike" cap="none" normalizeH="0" baseline="0" dirty="0">
                          <a:ln>
                            <a:noFill/>
                          </a:ln>
                          <a:solidFill>
                            <a:schemeClr val="tx1"/>
                          </a:solidFill>
                          <a:effectLst/>
                          <a:latin typeface="Arial" panose="020B0604020202020204" pitchFamily="34" charset="0"/>
                          <a:sym typeface="Symbol" panose="05050102010706020507" pitchFamily="18" charset="2"/>
                        </a:rPr>
                        <a:t>m</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3-3. Soft Bake 90 </a:t>
                      </a: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°C for 1 min</a:t>
                      </a:r>
                      <a:r>
                        <a:rPr kumimoji="0" lang="en-US" altLang="en-US" sz="1200" b="0" i="0" u="none" strike="noStrike" cap="none" normalizeH="0" baseline="0">
                          <a:ln>
                            <a:noFill/>
                          </a:ln>
                          <a:solidFill>
                            <a:schemeClr val="tx1"/>
                          </a:solidFill>
                          <a:effectLst/>
                          <a:latin typeface="Arial" panose="020B0604020202020204" pitchFamily="34" charset="0"/>
                        </a:rPr>
                        <a:t> </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0818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3-4. Align/Expose _3.0_ Sec</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Find out the Z value for exposure before alignment.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Determine the Z value for doing alignment: Subtract 2 from the Z value for exposure </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3-5. Develop in AZ726 for _60_ sec</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3-6. Blow dry with Nitrogen</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4365" name="Text Box 27">
            <a:extLst>
              <a:ext uri="{FF2B5EF4-FFF2-40B4-BE49-F238E27FC236}">
                <a16:creationId xmlns:a16="http://schemas.microsoft.com/office/drawing/2014/main" id="{6D34E59C-02FE-9C7F-527F-089B821C8559}"/>
              </a:ext>
            </a:extLst>
          </p:cNvPr>
          <p:cNvSpPr txBox="1">
            <a:spLocks noChangeArrowheads="1"/>
          </p:cNvSpPr>
          <p:nvPr/>
        </p:nvSpPr>
        <p:spPr bwMode="auto">
          <a:xfrm>
            <a:off x="533400" y="1066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Lab 4</a:t>
            </a:r>
          </a:p>
        </p:txBody>
      </p:sp>
      <p:sp>
        <p:nvSpPr>
          <p:cNvPr id="14366" name="Text Box 57">
            <a:extLst>
              <a:ext uri="{FF2B5EF4-FFF2-40B4-BE49-F238E27FC236}">
                <a16:creationId xmlns:a16="http://schemas.microsoft.com/office/drawing/2014/main" id="{16B2FAF2-C077-BEED-3C86-825E412C23FE}"/>
              </a:ext>
            </a:extLst>
          </p:cNvPr>
          <p:cNvSpPr txBox="1">
            <a:spLocks noChangeArrowheads="1"/>
          </p:cNvSpPr>
          <p:nvPr/>
        </p:nvSpPr>
        <p:spPr bwMode="auto">
          <a:xfrm>
            <a:off x="2362200" y="106680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Notes</a:t>
            </a:r>
          </a:p>
        </p:txBody>
      </p:sp>
      <p:pic>
        <p:nvPicPr>
          <p:cNvPr id="14367" name="Picture 66">
            <a:extLst>
              <a:ext uri="{FF2B5EF4-FFF2-40B4-BE49-F238E27FC236}">
                <a16:creationId xmlns:a16="http://schemas.microsoft.com/office/drawing/2014/main" id="{161280D5-0DA1-F575-7A8D-75531FCCE87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167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68" name="Group 181">
            <a:extLst>
              <a:ext uri="{FF2B5EF4-FFF2-40B4-BE49-F238E27FC236}">
                <a16:creationId xmlns:a16="http://schemas.microsoft.com/office/drawing/2014/main" id="{E5831B42-2C93-BB44-C299-61C61465D578}"/>
              </a:ext>
            </a:extLst>
          </p:cNvPr>
          <p:cNvGrpSpPr>
            <a:grpSpLocks/>
          </p:cNvGrpSpPr>
          <p:nvPr/>
        </p:nvGrpSpPr>
        <p:grpSpPr bwMode="auto">
          <a:xfrm>
            <a:off x="4572000" y="2057400"/>
            <a:ext cx="1676400" cy="1295400"/>
            <a:chOff x="4572000" y="2057400"/>
            <a:chExt cx="1676400" cy="1295400"/>
          </a:xfrm>
        </p:grpSpPr>
        <p:sp>
          <p:nvSpPr>
            <p:cNvPr id="14457" name="Rectangle 86">
              <a:extLst>
                <a:ext uri="{FF2B5EF4-FFF2-40B4-BE49-F238E27FC236}">
                  <a16:creationId xmlns:a16="http://schemas.microsoft.com/office/drawing/2014/main" id="{6F9B5C40-3F37-592C-9D02-85E950BCE808}"/>
                </a:ext>
              </a:extLst>
            </p:cNvPr>
            <p:cNvSpPr>
              <a:spLocks noChangeArrowheads="1"/>
            </p:cNvSpPr>
            <p:nvPr/>
          </p:nvSpPr>
          <p:spPr bwMode="auto">
            <a:xfrm>
              <a:off x="4572000" y="2478930"/>
              <a:ext cx="228600" cy="14004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58" name="Rectangle 87">
              <a:extLst>
                <a:ext uri="{FF2B5EF4-FFF2-40B4-BE49-F238E27FC236}">
                  <a16:creationId xmlns:a16="http://schemas.microsoft.com/office/drawing/2014/main" id="{0C7128AF-21E8-19CD-144B-43BCC38E796B}"/>
                </a:ext>
              </a:extLst>
            </p:cNvPr>
            <p:cNvSpPr>
              <a:spLocks noChangeArrowheads="1"/>
            </p:cNvSpPr>
            <p:nvPr/>
          </p:nvSpPr>
          <p:spPr bwMode="auto">
            <a:xfrm>
              <a:off x="4893601" y="2478930"/>
              <a:ext cx="59399" cy="14004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59" name="Rectangle 88">
              <a:extLst>
                <a:ext uri="{FF2B5EF4-FFF2-40B4-BE49-F238E27FC236}">
                  <a16:creationId xmlns:a16="http://schemas.microsoft.com/office/drawing/2014/main" id="{0CA6AE65-3B4F-0E1D-C1B6-1767502387C1}"/>
                </a:ext>
              </a:extLst>
            </p:cNvPr>
            <p:cNvSpPr>
              <a:spLocks noChangeArrowheads="1"/>
            </p:cNvSpPr>
            <p:nvPr/>
          </p:nvSpPr>
          <p:spPr bwMode="auto">
            <a:xfrm>
              <a:off x="5867400" y="2478930"/>
              <a:ext cx="59399" cy="14004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60" name="Rectangle 89">
              <a:extLst>
                <a:ext uri="{FF2B5EF4-FFF2-40B4-BE49-F238E27FC236}">
                  <a16:creationId xmlns:a16="http://schemas.microsoft.com/office/drawing/2014/main" id="{569DD006-DB54-CBF6-153E-52C54CFAD83A}"/>
                </a:ext>
              </a:extLst>
            </p:cNvPr>
            <p:cNvSpPr>
              <a:spLocks noChangeArrowheads="1"/>
            </p:cNvSpPr>
            <p:nvPr/>
          </p:nvSpPr>
          <p:spPr bwMode="auto">
            <a:xfrm>
              <a:off x="6019800" y="2478930"/>
              <a:ext cx="219869" cy="14004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61" name="Rectangle 90">
              <a:extLst>
                <a:ext uri="{FF2B5EF4-FFF2-40B4-BE49-F238E27FC236}">
                  <a16:creationId xmlns:a16="http://schemas.microsoft.com/office/drawing/2014/main" id="{FCBA3356-0C6C-DA07-B5ED-3AFF3C76EFEC}"/>
                </a:ext>
              </a:extLst>
            </p:cNvPr>
            <p:cNvSpPr>
              <a:spLocks noChangeArrowheads="1"/>
            </p:cNvSpPr>
            <p:nvPr/>
          </p:nvSpPr>
          <p:spPr bwMode="auto">
            <a:xfrm>
              <a:off x="4576366" y="2667000"/>
              <a:ext cx="237199" cy="155036"/>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62" name="Rectangle 91">
              <a:extLst>
                <a:ext uri="{FF2B5EF4-FFF2-40B4-BE49-F238E27FC236}">
                  <a16:creationId xmlns:a16="http://schemas.microsoft.com/office/drawing/2014/main" id="{C8EDEB17-BF68-DF78-3F9D-BD958B91C48A}"/>
                </a:ext>
              </a:extLst>
            </p:cNvPr>
            <p:cNvSpPr>
              <a:spLocks noChangeArrowheads="1"/>
            </p:cNvSpPr>
            <p:nvPr/>
          </p:nvSpPr>
          <p:spPr bwMode="auto">
            <a:xfrm>
              <a:off x="4963451" y="2667000"/>
              <a:ext cx="894953" cy="155036"/>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63" name="Rectangle 92">
              <a:extLst>
                <a:ext uri="{FF2B5EF4-FFF2-40B4-BE49-F238E27FC236}">
                  <a16:creationId xmlns:a16="http://schemas.microsoft.com/office/drawing/2014/main" id="{6D25BD94-9455-9D82-37C1-9D16EA4383FF}"/>
                </a:ext>
              </a:extLst>
            </p:cNvPr>
            <p:cNvSpPr>
              <a:spLocks noChangeArrowheads="1"/>
            </p:cNvSpPr>
            <p:nvPr/>
          </p:nvSpPr>
          <p:spPr bwMode="auto">
            <a:xfrm>
              <a:off x="6008291" y="2667000"/>
              <a:ext cx="237199" cy="155036"/>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64" name="Rectangle 93">
              <a:extLst>
                <a:ext uri="{FF2B5EF4-FFF2-40B4-BE49-F238E27FC236}">
                  <a16:creationId xmlns:a16="http://schemas.microsoft.com/office/drawing/2014/main" id="{D4BBE8A7-1872-156E-279C-6E01D0012F82}"/>
                </a:ext>
              </a:extLst>
            </p:cNvPr>
            <p:cNvSpPr>
              <a:spLocks noChangeArrowheads="1"/>
            </p:cNvSpPr>
            <p:nvPr/>
          </p:nvSpPr>
          <p:spPr bwMode="auto">
            <a:xfrm>
              <a:off x="4576366" y="2820636"/>
              <a:ext cx="187722" cy="6582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65" name="Rectangle 94">
              <a:extLst>
                <a:ext uri="{FF2B5EF4-FFF2-40B4-BE49-F238E27FC236}">
                  <a16:creationId xmlns:a16="http://schemas.microsoft.com/office/drawing/2014/main" id="{BF130290-2516-ADFF-7419-BF461FF98270}"/>
                </a:ext>
              </a:extLst>
            </p:cNvPr>
            <p:cNvSpPr>
              <a:spLocks noChangeArrowheads="1"/>
            </p:cNvSpPr>
            <p:nvPr/>
          </p:nvSpPr>
          <p:spPr bwMode="auto">
            <a:xfrm>
              <a:off x="4764087" y="2820636"/>
              <a:ext cx="49477" cy="658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66" name="Rectangle 95">
              <a:extLst>
                <a:ext uri="{FF2B5EF4-FFF2-40B4-BE49-F238E27FC236}">
                  <a16:creationId xmlns:a16="http://schemas.microsoft.com/office/drawing/2014/main" id="{EC9ED544-1715-8305-002A-6EC84A1EB80E}"/>
                </a:ext>
              </a:extLst>
            </p:cNvPr>
            <p:cNvSpPr>
              <a:spLocks noChangeArrowheads="1"/>
            </p:cNvSpPr>
            <p:nvPr/>
          </p:nvSpPr>
          <p:spPr bwMode="auto">
            <a:xfrm>
              <a:off x="4963451" y="2820636"/>
              <a:ext cx="49477" cy="658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67" name="Rectangle 96">
              <a:extLst>
                <a:ext uri="{FF2B5EF4-FFF2-40B4-BE49-F238E27FC236}">
                  <a16:creationId xmlns:a16="http://schemas.microsoft.com/office/drawing/2014/main" id="{DEE62DD2-A409-18B1-7B6C-2EA45C30434C}"/>
                </a:ext>
              </a:extLst>
            </p:cNvPr>
            <p:cNvSpPr>
              <a:spLocks noChangeArrowheads="1"/>
            </p:cNvSpPr>
            <p:nvPr/>
          </p:nvSpPr>
          <p:spPr bwMode="auto">
            <a:xfrm>
              <a:off x="5012928" y="2820636"/>
              <a:ext cx="795999" cy="6582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68" name="Rectangle 97">
              <a:extLst>
                <a:ext uri="{FF2B5EF4-FFF2-40B4-BE49-F238E27FC236}">
                  <a16:creationId xmlns:a16="http://schemas.microsoft.com/office/drawing/2014/main" id="{7403D0A1-904E-E75E-BBAA-BF8F8DA36D65}"/>
                </a:ext>
              </a:extLst>
            </p:cNvPr>
            <p:cNvSpPr>
              <a:spLocks noChangeArrowheads="1"/>
            </p:cNvSpPr>
            <p:nvPr/>
          </p:nvSpPr>
          <p:spPr bwMode="auto">
            <a:xfrm>
              <a:off x="5807472" y="2820636"/>
              <a:ext cx="50932" cy="658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69" name="Rectangle 98">
              <a:extLst>
                <a:ext uri="{FF2B5EF4-FFF2-40B4-BE49-F238E27FC236}">
                  <a16:creationId xmlns:a16="http://schemas.microsoft.com/office/drawing/2014/main" id="{59424D56-5DF0-4239-0E25-56D88E70FC73}"/>
                </a:ext>
              </a:extLst>
            </p:cNvPr>
            <p:cNvSpPr>
              <a:spLocks noChangeArrowheads="1"/>
            </p:cNvSpPr>
            <p:nvPr/>
          </p:nvSpPr>
          <p:spPr bwMode="auto">
            <a:xfrm>
              <a:off x="6008291" y="2820636"/>
              <a:ext cx="49477" cy="658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70" name="Rectangle 99">
              <a:extLst>
                <a:ext uri="{FF2B5EF4-FFF2-40B4-BE49-F238E27FC236}">
                  <a16:creationId xmlns:a16="http://schemas.microsoft.com/office/drawing/2014/main" id="{CCF9DEBF-DEC5-B447-6DA3-62EBAE93BC3A}"/>
                </a:ext>
              </a:extLst>
            </p:cNvPr>
            <p:cNvSpPr>
              <a:spLocks noChangeArrowheads="1"/>
            </p:cNvSpPr>
            <p:nvPr/>
          </p:nvSpPr>
          <p:spPr bwMode="auto">
            <a:xfrm>
              <a:off x="6056312" y="2820636"/>
              <a:ext cx="189177" cy="6582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71" name="Rectangle 100">
              <a:extLst>
                <a:ext uri="{FF2B5EF4-FFF2-40B4-BE49-F238E27FC236}">
                  <a16:creationId xmlns:a16="http://schemas.microsoft.com/office/drawing/2014/main" id="{D19C1B55-46DA-8807-1717-9FA554A1061D}"/>
                </a:ext>
              </a:extLst>
            </p:cNvPr>
            <p:cNvSpPr>
              <a:spLocks noChangeArrowheads="1"/>
            </p:cNvSpPr>
            <p:nvPr/>
          </p:nvSpPr>
          <p:spPr bwMode="auto">
            <a:xfrm>
              <a:off x="4576366" y="2885056"/>
              <a:ext cx="139700" cy="65820"/>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72" name="Rectangle 101">
              <a:extLst>
                <a:ext uri="{FF2B5EF4-FFF2-40B4-BE49-F238E27FC236}">
                  <a16:creationId xmlns:a16="http://schemas.microsoft.com/office/drawing/2014/main" id="{4A7F8EC0-23B3-E68D-45D9-6E5B905E8E38}"/>
                </a:ext>
              </a:extLst>
            </p:cNvPr>
            <p:cNvSpPr>
              <a:spLocks noChangeArrowheads="1"/>
            </p:cNvSpPr>
            <p:nvPr/>
          </p:nvSpPr>
          <p:spPr bwMode="auto">
            <a:xfrm>
              <a:off x="4714610" y="2885056"/>
              <a:ext cx="49477" cy="6582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73" name="Rectangle 102">
              <a:extLst>
                <a:ext uri="{FF2B5EF4-FFF2-40B4-BE49-F238E27FC236}">
                  <a16:creationId xmlns:a16="http://schemas.microsoft.com/office/drawing/2014/main" id="{182671D2-E2C7-D5D3-3956-6E1490557866}"/>
                </a:ext>
              </a:extLst>
            </p:cNvPr>
            <p:cNvSpPr>
              <a:spLocks noChangeArrowheads="1"/>
            </p:cNvSpPr>
            <p:nvPr/>
          </p:nvSpPr>
          <p:spPr bwMode="auto">
            <a:xfrm>
              <a:off x="4764088" y="2819400"/>
              <a:ext cx="248841" cy="131476"/>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74" name="Rectangle 103">
              <a:extLst>
                <a:ext uri="{FF2B5EF4-FFF2-40B4-BE49-F238E27FC236}">
                  <a16:creationId xmlns:a16="http://schemas.microsoft.com/office/drawing/2014/main" id="{EE5071BE-EBA9-DBC0-C6A0-5648A38E6E9D}"/>
                </a:ext>
              </a:extLst>
            </p:cNvPr>
            <p:cNvSpPr>
              <a:spLocks noChangeArrowheads="1"/>
            </p:cNvSpPr>
            <p:nvPr/>
          </p:nvSpPr>
          <p:spPr bwMode="auto">
            <a:xfrm>
              <a:off x="5012928" y="2885056"/>
              <a:ext cx="49477" cy="6582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75" name="Rectangle 104">
              <a:extLst>
                <a:ext uri="{FF2B5EF4-FFF2-40B4-BE49-F238E27FC236}">
                  <a16:creationId xmlns:a16="http://schemas.microsoft.com/office/drawing/2014/main" id="{B7073049-7955-37BB-973E-13EA12105969}"/>
                </a:ext>
              </a:extLst>
            </p:cNvPr>
            <p:cNvSpPr>
              <a:spLocks noChangeArrowheads="1"/>
            </p:cNvSpPr>
            <p:nvPr/>
          </p:nvSpPr>
          <p:spPr bwMode="auto">
            <a:xfrm>
              <a:off x="5060950" y="2885056"/>
              <a:ext cx="699955" cy="65820"/>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76" name="Rectangle 105">
              <a:extLst>
                <a:ext uri="{FF2B5EF4-FFF2-40B4-BE49-F238E27FC236}">
                  <a16:creationId xmlns:a16="http://schemas.microsoft.com/office/drawing/2014/main" id="{C931B476-FDF6-2C1A-A85B-D80C55C1EEB5}"/>
                </a:ext>
              </a:extLst>
            </p:cNvPr>
            <p:cNvSpPr>
              <a:spLocks noChangeArrowheads="1"/>
            </p:cNvSpPr>
            <p:nvPr/>
          </p:nvSpPr>
          <p:spPr bwMode="auto">
            <a:xfrm>
              <a:off x="5759450" y="2885056"/>
              <a:ext cx="49477" cy="6582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77" name="Rectangle 106">
              <a:extLst>
                <a:ext uri="{FF2B5EF4-FFF2-40B4-BE49-F238E27FC236}">
                  <a16:creationId xmlns:a16="http://schemas.microsoft.com/office/drawing/2014/main" id="{2DF2F09D-7213-B4A0-5933-009DAB5F9389}"/>
                </a:ext>
              </a:extLst>
            </p:cNvPr>
            <p:cNvSpPr>
              <a:spLocks noChangeArrowheads="1"/>
            </p:cNvSpPr>
            <p:nvPr/>
          </p:nvSpPr>
          <p:spPr bwMode="auto">
            <a:xfrm>
              <a:off x="5807472" y="2819400"/>
              <a:ext cx="250296" cy="131476"/>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78" name="Rectangle 107">
              <a:extLst>
                <a:ext uri="{FF2B5EF4-FFF2-40B4-BE49-F238E27FC236}">
                  <a16:creationId xmlns:a16="http://schemas.microsoft.com/office/drawing/2014/main" id="{9740343D-D46C-D2DE-65D8-11063AE830E2}"/>
                </a:ext>
              </a:extLst>
            </p:cNvPr>
            <p:cNvSpPr>
              <a:spLocks noChangeArrowheads="1"/>
            </p:cNvSpPr>
            <p:nvPr/>
          </p:nvSpPr>
          <p:spPr bwMode="auto">
            <a:xfrm>
              <a:off x="6056313" y="2885056"/>
              <a:ext cx="50932" cy="6582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79" name="Rectangle 108">
              <a:extLst>
                <a:ext uri="{FF2B5EF4-FFF2-40B4-BE49-F238E27FC236}">
                  <a16:creationId xmlns:a16="http://schemas.microsoft.com/office/drawing/2014/main" id="{0FA3E916-B8BF-9B4C-1150-E97AC036676E}"/>
                </a:ext>
              </a:extLst>
            </p:cNvPr>
            <p:cNvSpPr>
              <a:spLocks noChangeArrowheads="1"/>
            </p:cNvSpPr>
            <p:nvPr/>
          </p:nvSpPr>
          <p:spPr bwMode="auto">
            <a:xfrm>
              <a:off x="6105790" y="2885056"/>
              <a:ext cx="139700" cy="65820"/>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80" name="Rectangle 109">
              <a:extLst>
                <a:ext uri="{FF2B5EF4-FFF2-40B4-BE49-F238E27FC236}">
                  <a16:creationId xmlns:a16="http://schemas.microsoft.com/office/drawing/2014/main" id="{4A8B2B12-F1AD-3F4F-FAA7-AE2B96FF60EE}"/>
                </a:ext>
              </a:extLst>
            </p:cNvPr>
            <p:cNvSpPr>
              <a:spLocks noChangeArrowheads="1"/>
            </p:cNvSpPr>
            <p:nvPr/>
          </p:nvSpPr>
          <p:spPr bwMode="auto">
            <a:xfrm>
              <a:off x="4576366" y="2949475"/>
              <a:ext cx="139700" cy="65820"/>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81" name="Rectangle 110">
              <a:extLst>
                <a:ext uri="{FF2B5EF4-FFF2-40B4-BE49-F238E27FC236}">
                  <a16:creationId xmlns:a16="http://schemas.microsoft.com/office/drawing/2014/main" id="{02E4D664-597A-281C-15FF-5957E333F142}"/>
                </a:ext>
              </a:extLst>
            </p:cNvPr>
            <p:cNvSpPr>
              <a:spLocks noChangeArrowheads="1"/>
            </p:cNvSpPr>
            <p:nvPr/>
          </p:nvSpPr>
          <p:spPr bwMode="auto">
            <a:xfrm>
              <a:off x="4714610" y="2949475"/>
              <a:ext cx="347795" cy="6582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82" name="Rectangle 111">
              <a:extLst>
                <a:ext uri="{FF2B5EF4-FFF2-40B4-BE49-F238E27FC236}">
                  <a16:creationId xmlns:a16="http://schemas.microsoft.com/office/drawing/2014/main" id="{DF462A11-0A68-638A-54B5-692A3A17EC28}"/>
                </a:ext>
              </a:extLst>
            </p:cNvPr>
            <p:cNvSpPr>
              <a:spLocks noChangeArrowheads="1"/>
            </p:cNvSpPr>
            <p:nvPr/>
          </p:nvSpPr>
          <p:spPr bwMode="auto">
            <a:xfrm>
              <a:off x="5060950" y="2949475"/>
              <a:ext cx="699955" cy="65820"/>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83" name="Rectangle 112">
              <a:extLst>
                <a:ext uri="{FF2B5EF4-FFF2-40B4-BE49-F238E27FC236}">
                  <a16:creationId xmlns:a16="http://schemas.microsoft.com/office/drawing/2014/main" id="{50E41C33-DE9F-FA2E-7EC4-354289627792}"/>
                </a:ext>
              </a:extLst>
            </p:cNvPr>
            <p:cNvSpPr>
              <a:spLocks noChangeArrowheads="1"/>
            </p:cNvSpPr>
            <p:nvPr/>
          </p:nvSpPr>
          <p:spPr bwMode="auto">
            <a:xfrm>
              <a:off x="5759450" y="2949475"/>
              <a:ext cx="347795" cy="6582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84" name="Rectangle 113">
              <a:extLst>
                <a:ext uri="{FF2B5EF4-FFF2-40B4-BE49-F238E27FC236}">
                  <a16:creationId xmlns:a16="http://schemas.microsoft.com/office/drawing/2014/main" id="{5A90EBAD-AD2D-979A-BC52-6BAEABF37756}"/>
                </a:ext>
              </a:extLst>
            </p:cNvPr>
            <p:cNvSpPr>
              <a:spLocks noChangeArrowheads="1"/>
            </p:cNvSpPr>
            <p:nvPr/>
          </p:nvSpPr>
          <p:spPr bwMode="auto">
            <a:xfrm>
              <a:off x="6105790" y="2949475"/>
              <a:ext cx="139700" cy="65820"/>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85" name="Rectangle 114">
              <a:extLst>
                <a:ext uri="{FF2B5EF4-FFF2-40B4-BE49-F238E27FC236}">
                  <a16:creationId xmlns:a16="http://schemas.microsoft.com/office/drawing/2014/main" id="{5D017E63-4DF3-C00C-D7CE-BD28512308A9}"/>
                </a:ext>
              </a:extLst>
            </p:cNvPr>
            <p:cNvSpPr>
              <a:spLocks noChangeArrowheads="1"/>
            </p:cNvSpPr>
            <p:nvPr/>
          </p:nvSpPr>
          <p:spPr bwMode="auto">
            <a:xfrm>
              <a:off x="4576366" y="3013895"/>
              <a:ext cx="1669124" cy="33470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86" name="Line 115">
              <a:extLst>
                <a:ext uri="{FF2B5EF4-FFF2-40B4-BE49-F238E27FC236}">
                  <a16:creationId xmlns:a16="http://schemas.microsoft.com/office/drawing/2014/main" id="{412AB789-83A2-B3B6-1A19-121DE4E22F3D}"/>
                </a:ext>
              </a:extLst>
            </p:cNvPr>
            <p:cNvSpPr>
              <a:spLocks noChangeShapeType="1"/>
            </p:cNvSpPr>
            <p:nvPr/>
          </p:nvSpPr>
          <p:spPr bwMode="auto">
            <a:xfrm>
              <a:off x="4579276" y="2879454"/>
              <a:ext cx="139700"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7" name="Rectangle 116">
              <a:extLst>
                <a:ext uri="{FF2B5EF4-FFF2-40B4-BE49-F238E27FC236}">
                  <a16:creationId xmlns:a16="http://schemas.microsoft.com/office/drawing/2014/main" id="{D6832E01-5AB5-ABF2-A57F-D2565262777B}"/>
                </a:ext>
              </a:extLst>
            </p:cNvPr>
            <p:cNvSpPr>
              <a:spLocks noChangeArrowheads="1"/>
            </p:cNvSpPr>
            <p:nvPr/>
          </p:nvSpPr>
          <p:spPr bwMode="auto">
            <a:xfrm>
              <a:off x="4579276" y="2879454"/>
              <a:ext cx="139700" cy="112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88" name="Line 117">
              <a:extLst>
                <a:ext uri="{FF2B5EF4-FFF2-40B4-BE49-F238E27FC236}">
                  <a16:creationId xmlns:a16="http://schemas.microsoft.com/office/drawing/2014/main" id="{60C17E3D-2EBF-5C2F-D7DD-80B8E91B60E7}"/>
                </a:ext>
              </a:extLst>
            </p:cNvPr>
            <p:cNvSpPr>
              <a:spLocks noChangeShapeType="1"/>
            </p:cNvSpPr>
            <p:nvPr/>
          </p:nvSpPr>
          <p:spPr bwMode="auto">
            <a:xfrm>
              <a:off x="5065316" y="2879454"/>
              <a:ext cx="697045"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9" name="Rectangle 118">
              <a:extLst>
                <a:ext uri="{FF2B5EF4-FFF2-40B4-BE49-F238E27FC236}">
                  <a16:creationId xmlns:a16="http://schemas.microsoft.com/office/drawing/2014/main" id="{6568A9D8-E3C6-F374-D2AA-91328A40FF46}"/>
                </a:ext>
              </a:extLst>
            </p:cNvPr>
            <p:cNvSpPr>
              <a:spLocks noChangeArrowheads="1"/>
            </p:cNvSpPr>
            <p:nvPr/>
          </p:nvSpPr>
          <p:spPr bwMode="auto">
            <a:xfrm>
              <a:off x="5065316" y="2879454"/>
              <a:ext cx="697045" cy="112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90" name="Line 119">
              <a:extLst>
                <a:ext uri="{FF2B5EF4-FFF2-40B4-BE49-F238E27FC236}">
                  <a16:creationId xmlns:a16="http://schemas.microsoft.com/office/drawing/2014/main" id="{4AC7652D-2C5E-9107-ACCD-A3B0CD194EB0}"/>
                </a:ext>
              </a:extLst>
            </p:cNvPr>
            <p:cNvSpPr>
              <a:spLocks noChangeShapeType="1"/>
            </p:cNvSpPr>
            <p:nvPr/>
          </p:nvSpPr>
          <p:spPr bwMode="auto">
            <a:xfrm>
              <a:off x="6241124" y="2483131"/>
              <a:ext cx="1455" cy="1386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91" name="Rectangle 120">
              <a:extLst>
                <a:ext uri="{FF2B5EF4-FFF2-40B4-BE49-F238E27FC236}">
                  <a16:creationId xmlns:a16="http://schemas.microsoft.com/office/drawing/2014/main" id="{644F1B0B-854B-CF55-948B-B264983ADD1C}"/>
                </a:ext>
              </a:extLst>
            </p:cNvPr>
            <p:cNvSpPr>
              <a:spLocks noChangeArrowheads="1"/>
            </p:cNvSpPr>
            <p:nvPr/>
          </p:nvSpPr>
          <p:spPr bwMode="auto">
            <a:xfrm>
              <a:off x="6241124" y="2483131"/>
              <a:ext cx="7276" cy="1386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92" name="Line 121">
              <a:extLst>
                <a:ext uri="{FF2B5EF4-FFF2-40B4-BE49-F238E27FC236}">
                  <a16:creationId xmlns:a16="http://schemas.microsoft.com/office/drawing/2014/main" id="{AC819D30-1181-4C34-6300-F859A714CCF0}"/>
                </a:ext>
              </a:extLst>
            </p:cNvPr>
            <p:cNvSpPr>
              <a:spLocks noChangeShapeType="1"/>
            </p:cNvSpPr>
            <p:nvPr/>
          </p:nvSpPr>
          <p:spPr bwMode="auto">
            <a:xfrm>
              <a:off x="6241124" y="2890657"/>
              <a:ext cx="1455" cy="4621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93" name="Rectangle 122">
              <a:extLst>
                <a:ext uri="{FF2B5EF4-FFF2-40B4-BE49-F238E27FC236}">
                  <a16:creationId xmlns:a16="http://schemas.microsoft.com/office/drawing/2014/main" id="{9AD49326-3E38-B2C1-B298-7F39CA011243}"/>
                </a:ext>
              </a:extLst>
            </p:cNvPr>
            <p:cNvSpPr>
              <a:spLocks noChangeArrowheads="1"/>
            </p:cNvSpPr>
            <p:nvPr/>
          </p:nvSpPr>
          <p:spPr bwMode="auto">
            <a:xfrm>
              <a:off x="6241124" y="2890657"/>
              <a:ext cx="7276" cy="4621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94" name="Line 123">
              <a:extLst>
                <a:ext uri="{FF2B5EF4-FFF2-40B4-BE49-F238E27FC236}">
                  <a16:creationId xmlns:a16="http://schemas.microsoft.com/office/drawing/2014/main" id="{810D3476-2B99-2127-14DC-D9768F2E9C9A}"/>
                </a:ext>
              </a:extLst>
            </p:cNvPr>
            <p:cNvSpPr>
              <a:spLocks noChangeShapeType="1"/>
            </p:cNvSpPr>
            <p:nvPr/>
          </p:nvSpPr>
          <p:spPr bwMode="auto">
            <a:xfrm>
              <a:off x="4572000" y="2879454"/>
              <a:ext cx="1455" cy="4733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95" name="Rectangle 124">
              <a:extLst>
                <a:ext uri="{FF2B5EF4-FFF2-40B4-BE49-F238E27FC236}">
                  <a16:creationId xmlns:a16="http://schemas.microsoft.com/office/drawing/2014/main" id="{A8C1E4E7-CA5D-B4DA-5EEF-4FF3EE71115E}"/>
                </a:ext>
              </a:extLst>
            </p:cNvPr>
            <p:cNvSpPr>
              <a:spLocks noChangeArrowheads="1"/>
            </p:cNvSpPr>
            <p:nvPr/>
          </p:nvSpPr>
          <p:spPr bwMode="auto">
            <a:xfrm>
              <a:off x="4572000" y="2879454"/>
              <a:ext cx="7276" cy="4733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96" name="Line 125">
              <a:extLst>
                <a:ext uri="{FF2B5EF4-FFF2-40B4-BE49-F238E27FC236}">
                  <a16:creationId xmlns:a16="http://schemas.microsoft.com/office/drawing/2014/main" id="{CDED6A98-3FA2-6431-D1D3-D99E0EA95FA7}"/>
                </a:ext>
              </a:extLst>
            </p:cNvPr>
            <p:cNvSpPr>
              <a:spLocks noChangeShapeType="1"/>
            </p:cNvSpPr>
            <p:nvPr/>
          </p:nvSpPr>
          <p:spPr bwMode="auto">
            <a:xfrm>
              <a:off x="4711700" y="2890657"/>
              <a:ext cx="1455" cy="1288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97" name="Rectangle 126">
              <a:extLst>
                <a:ext uri="{FF2B5EF4-FFF2-40B4-BE49-F238E27FC236}">
                  <a16:creationId xmlns:a16="http://schemas.microsoft.com/office/drawing/2014/main" id="{7A4AFF8B-91D7-B016-6A96-2EBFE24D54B3}"/>
                </a:ext>
              </a:extLst>
            </p:cNvPr>
            <p:cNvSpPr>
              <a:spLocks noChangeArrowheads="1"/>
            </p:cNvSpPr>
            <p:nvPr/>
          </p:nvSpPr>
          <p:spPr bwMode="auto">
            <a:xfrm>
              <a:off x="4711700" y="2890657"/>
              <a:ext cx="7276" cy="1288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98" name="Line 127">
              <a:extLst>
                <a:ext uri="{FF2B5EF4-FFF2-40B4-BE49-F238E27FC236}">
                  <a16:creationId xmlns:a16="http://schemas.microsoft.com/office/drawing/2014/main" id="{A9466FF5-8A1D-5B8F-6431-628E44DD9E7D}"/>
                </a:ext>
              </a:extLst>
            </p:cNvPr>
            <p:cNvSpPr>
              <a:spLocks noChangeShapeType="1"/>
            </p:cNvSpPr>
            <p:nvPr/>
          </p:nvSpPr>
          <p:spPr bwMode="auto">
            <a:xfrm>
              <a:off x="5058040" y="2879454"/>
              <a:ext cx="1455" cy="1400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99" name="Rectangle 128">
              <a:extLst>
                <a:ext uri="{FF2B5EF4-FFF2-40B4-BE49-F238E27FC236}">
                  <a16:creationId xmlns:a16="http://schemas.microsoft.com/office/drawing/2014/main" id="{637F9520-6673-9226-0B9D-3F63006C08E9}"/>
                </a:ext>
              </a:extLst>
            </p:cNvPr>
            <p:cNvSpPr>
              <a:spLocks noChangeArrowheads="1"/>
            </p:cNvSpPr>
            <p:nvPr/>
          </p:nvSpPr>
          <p:spPr bwMode="auto">
            <a:xfrm>
              <a:off x="5058040" y="2879454"/>
              <a:ext cx="7276" cy="1400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500" name="Line 129">
              <a:extLst>
                <a:ext uri="{FF2B5EF4-FFF2-40B4-BE49-F238E27FC236}">
                  <a16:creationId xmlns:a16="http://schemas.microsoft.com/office/drawing/2014/main" id="{8BE2B0EE-F105-04AB-A408-25D6B8157B0B}"/>
                </a:ext>
              </a:extLst>
            </p:cNvPr>
            <p:cNvSpPr>
              <a:spLocks noChangeShapeType="1"/>
            </p:cNvSpPr>
            <p:nvPr/>
          </p:nvSpPr>
          <p:spPr bwMode="auto">
            <a:xfrm>
              <a:off x="5755084" y="2890657"/>
              <a:ext cx="1455" cy="1288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01" name="Rectangle 130">
              <a:extLst>
                <a:ext uri="{FF2B5EF4-FFF2-40B4-BE49-F238E27FC236}">
                  <a16:creationId xmlns:a16="http://schemas.microsoft.com/office/drawing/2014/main" id="{87C8F705-EA8C-723E-F652-8CF48DD6A17B}"/>
                </a:ext>
              </a:extLst>
            </p:cNvPr>
            <p:cNvSpPr>
              <a:spLocks noChangeArrowheads="1"/>
            </p:cNvSpPr>
            <p:nvPr/>
          </p:nvSpPr>
          <p:spPr bwMode="auto">
            <a:xfrm>
              <a:off x="5755084" y="2890657"/>
              <a:ext cx="7276" cy="1288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502" name="Line 131">
              <a:extLst>
                <a:ext uri="{FF2B5EF4-FFF2-40B4-BE49-F238E27FC236}">
                  <a16:creationId xmlns:a16="http://schemas.microsoft.com/office/drawing/2014/main" id="{C6E7FFB7-F021-35AC-F01F-81C62879F07F}"/>
                </a:ext>
              </a:extLst>
            </p:cNvPr>
            <p:cNvSpPr>
              <a:spLocks noChangeShapeType="1"/>
            </p:cNvSpPr>
            <p:nvPr/>
          </p:nvSpPr>
          <p:spPr bwMode="auto">
            <a:xfrm>
              <a:off x="6101424" y="2879454"/>
              <a:ext cx="1455" cy="1400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03" name="Rectangle 132">
              <a:extLst>
                <a:ext uri="{FF2B5EF4-FFF2-40B4-BE49-F238E27FC236}">
                  <a16:creationId xmlns:a16="http://schemas.microsoft.com/office/drawing/2014/main" id="{E8EFF745-CDBA-56CE-FDAE-95869CA3F6C4}"/>
                </a:ext>
              </a:extLst>
            </p:cNvPr>
            <p:cNvSpPr>
              <a:spLocks noChangeArrowheads="1"/>
            </p:cNvSpPr>
            <p:nvPr/>
          </p:nvSpPr>
          <p:spPr bwMode="auto">
            <a:xfrm>
              <a:off x="6101424" y="2879454"/>
              <a:ext cx="7276" cy="1400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504" name="Line 133">
              <a:extLst>
                <a:ext uri="{FF2B5EF4-FFF2-40B4-BE49-F238E27FC236}">
                  <a16:creationId xmlns:a16="http://schemas.microsoft.com/office/drawing/2014/main" id="{B427BC3A-C65F-ED1C-EA15-4610727C3AA2}"/>
                </a:ext>
              </a:extLst>
            </p:cNvPr>
            <p:cNvSpPr>
              <a:spLocks noChangeShapeType="1"/>
            </p:cNvSpPr>
            <p:nvPr/>
          </p:nvSpPr>
          <p:spPr bwMode="auto">
            <a:xfrm>
              <a:off x="4576366" y="2473328"/>
              <a:ext cx="1672034"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05" name="Rectangle 134">
              <a:extLst>
                <a:ext uri="{FF2B5EF4-FFF2-40B4-BE49-F238E27FC236}">
                  <a16:creationId xmlns:a16="http://schemas.microsoft.com/office/drawing/2014/main" id="{6E2EAAA1-6F2A-62E9-BA06-181115C0FBE9}"/>
                </a:ext>
              </a:extLst>
            </p:cNvPr>
            <p:cNvSpPr>
              <a:spLocks noChangeArrowheads="1"/>
            </p:cNvSpPr>
            <p:nvPr/>
          </p:nvSpPr>
          <p:spPr bwMode="auto">
            <a:xfrm>
              <a:off x="4576366" y="2473328"/>
              <a:ext cx="1672034" cy="98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506" name="Line 135">
              <a:extLst>
                <a:ext uri="{FF2B5EF4-FFF2-40B4-BE49-F238E27FC236}">
                  <a16:creationId xmlns:a16="http://schemas.microsoft.com/office/drawing/2014/main" id="{A1777894-343D-8A08-2DB1-25F0CA1B78A2}"/>
                </a:ext>
              </a:extLst>
            </p:cNvPr>
            <p:cNvSpPr>
              <a:spLocks noChangeShapeType="1"/>
            </p:cNvSpPr>
            <p:nvPr/>
          </p:nvSpPr>
          <p:spPr bwMode="auto">
            <a:xfrm>
              <a:off x="4576366" y="2611971"/>
              <a:ext cx="1672034"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07" name="Rectangle 136">
              <a:extLst>
                <a:ext uri="{FF2B5EF4-FFF2-40B4-BE49-F238E27FC236}">
                  <a16:creationId xmlns:a16="http://schemas.microsoft.com/office/drawing/2014/main" id="{A972B123-07EC-592C-3A30-E20B6E457C09}"/>
                </a:ext>
              </a:extLst>
            </p:cNvPr>
            <p:cNvSpPr>
              <a:spLocks noChangeArrowheads="1"/>
            </p:cNvSpPr>
            <p:nvPr/>
          </p:nvSpPr>
          <p:spPr bwMode="auto">
            <a:xfrm>
              <a:off x="4576366" y="2611971"/>
              <a:ext cx="1672034" cy="98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508" name="Line 137">
              <a:extLst>
                <a:ext uri="{FF2B5EF4-FFF2-40B4-BE49-F238E27FC236}">
                  <a16:creationId xmlns:a16="http://schemas.microsoft.com/office/drawing/2014/main" id="{4686D9BE-7F28-E88B-1F73-ABD5C3B09FB4}"/>
                </a:ext>
              </a:extLst>
            </p:cNvPr>
            <p:cNvSpPr>
              <a:spLocks noChangeShapeType="1"/>
            </p:cNvSpPr>
            <p:nvPr/>
          </p:nvSpPr>
          <p:spPr bwMode="auto">
            <a:xfrm>
              <a:off x="6108700" y="2879454"/>
              <a:ext cx="139700"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09" name="Rectangle 138">
              <a:extLst>
                <a:ext uri="{FF2B5EF4-FFF2-40B4-BE49-F238E27FC236}">
                  <a16:creationId xmlns:a16="http://schemas.microsoft.com/office/drawing/2014/main" id="{694FBACE-03B7-3E9B-F4CC-3C69ABEAC1BC}"/>
                </a:ext>
              </a:extLst>
            </p:cNvPr>
            <p:cNvSpPr>
              <a:spLocks noChangeArrowheads="1"/>
            </p:cNvSpPr>
            <p:nvPr/>
          </p:nvSpPr>
          <p:spPr bwMode="auto">
            <a:xfrm>
              <a:off x="6108700" y="2879454"/>
              <a:ext cx="139700" cy="112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510" name="Line 139">
              <a:extLst>
                <a:ext uri="{FF2B5EF4-FFF2-40B4-BE49-F238E27FC236}">
                  <a16:creationId xmlns:a16="http://schemas.microsoft.com/office/drawing/2014/main" id="{891FBAC4-F1AC-8374-FB60-3FA7E2D810B4}"/>
                </a:ext>
              </a:extLst>
            </p:cNvPr>
            <p:cNvSpPr>
              <a:spLocks noChangeShapeType="1"/>
            </p:cNvSpPr>
            <p:nvPr/>
          </p:nvSpPr>
          <p:spPr bwMode="auto">
            <a:xfrm>
              <a:off x="4579276" y="3008294"/>
              <a:ext cx="1669124"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11" name="Rectangle 140">
              <a:extLst>
                <a:ext uri="{FF2B5EF4-FFF2-40B4-BE49-F238E27FC236}">
                  <a16:creationId xmlns:a16="http://schemas.microsoft.com/office/drawing/2014/main" id="{94009FF7-BC80-C236-2A4A-F14D67CE7ACD}"/>
                </a:ext>
              </a:extLst>
            </p:cNvPr>
            <p:cNvSpPr>
              <a:spLocks noChangeArrowheads="1"/>
            </p:cNvSpPr>
            <p:nvPr/>
          </p:nvSpPr>
          <p:spPr bwMode="auto">
            <a:xfrm>
              <a:off x="4579276" y="3008294"/>
              <a:ext cx="1669124" cy="112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512" name="Line 141">
              <a:extLst>
                <a:ext uri="{FF2B5EF4-FFF2-40B4-BE49-F238E27FC236}">
                  <a16:creationId xmlns:a16="http://schemas.microsoft.com/office/drawing/2014/main" id="{944C24F4-2484-BCE9-F91F-34EEB3F2D15C}"/>
                </a:ext>
              </a:extLst>
            </p:cNvPr>
            <p:cNvSpPr>
              <a:spLocks noChangeShapeType="1"/>
            </p:cNvSpPr>
            <p:nvPr/>
          </p:nvSpPr>
          <p:spPr bwMode="auto">
            <a:xfrm>
              <a:off x="4579276" y="3341597"/>
              <a:ext cx="1669124"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13" name="Rectangle 142">
              <a:extLst>
                <a:ext uri="{FF2B5EF4-FFF2-40B4-BE49-F238E27FC236}">
                  <a16:creationId xmlns:a16="http://schemas.microsoft.com/office/drawing/2014/main" id="{F7517B3F-C3BB-3542-443F-2295238D9805}"/>
                </a:ext>
              </a:extLst>
            </p:cNvPr>
            <p:cNvSpPr>
              <a:spLocks noChangeArrowheads="1"/>
            </p:cNvSpPr>
            <p:nvPr/>
          </p:nvSpPr>
          <p:spPr bwMode="auto">
            <a:xfrm>
              <a:off x="4579276" y="3341597"/>
              <a:ext cx="1669124" cy="112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grpSp>
          <p:nvGrpSpPr>
            <p:cNvPr id="14514" name="Group 145">
              <a:extLst>
                <a:ext uri="{FF2B5EF4-FFF2-40B4-BE49-F238E27FC236}">
                  <a16:creationId xmlns:a16="http://schemas.microsoft.com/office/drawing/2014/main" id="{35BD6707-0E10-EAAC-2BDE-705E7A26256F}"/>
                </a:ext>
              </a:extLst>
            </p:cNvPr>
            <p:cNvGrpSpPr>
              <a:grpSpLocks/>
            </p:cNvGrpSpPr>
            <p:nvPr/>
          </p:nvGrpSpPr>
          <p:grpSpPr bwMode="auto">
            <a:xfrm>
              <a:off x="4580731" y="2074205"/>
              <a:ext cx="61119" cy="359911"/>
              <a:chOff x="2788" y="1692"/>
              <a:chExt cx="42" cy="257"/>
            </a:xfrm>
          </p:grpSpPr>
          <p:sp>
            <p:nvSpPr>
              <p:cNvPr id="14544" name="Line 143">
                <a:extLst>
                  <a:ext uri="{FF2B5EF4-FFF2-40B4-BE49-F238E27FC236}">
                    <a16:creationId xmlns:a16="http://schemas.microsoft.com/office/drawing/2014/main" id="{14FCDC3C-5729-8B62-260A-373716E260AD}"/>
                  </a:ext>
                </a:extLst>
              </p:cNvPr>
              <p:cNvSpPr>
                <a:spLocks noChangeShapeType="1"/>
              </p:cNvSpPr>
              <p:nvPr/>
            </p:nvSpPr>
            <p:spPr bwMode="auto">
              <a:xfrm>
                <a:off x="2809" y="1692"/>
                <a:ext cx="1" cy="195"/>
              </a:xfrm>
              <a:prstGeom prst="line">
                <a:avLst/>
              </a:prstGeom>
              <a:noFill/>
              <a:ln w="63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5" name="Freeform 144">
                <a:extLst>
                  <a:ext uri="{FF2B5EF4-FFF2-40B4-BE49-F238E27FC236}">
                    <a16:creationId xmlns:a16="http://schemas.microsoft.com/office/drawing/2014/main" id="{87193091-DCBF-3D10-FA8A-C5C1ECBFB200}"/>
                  </a:ext>
                </a:extLst>
              </p:cNvPr>
              <p:cNvSpPr>
                <a:spLocks/>
              </p:cNvSpPr>
              <p:nvPr/>
            </p:nvSpPr>
            <p:spPr bwMode="auto">
              <a:xfrm>
                <a:off x="2788" y="1886"/>
                <a:ext cx="42" cy="63"/>
              </a:xfrm>
              <a:custGeom>
                <a:avLst/>
                <a:gdLst>
                  <a:gd name="T0" fmla="*/ 0 w 82"/>
                  <a:gd name="T1" fmla="*/ 0 h 127"/>
                  <a:gd name="T2" fmla="*/ 1 w 82"/>
                  <a:gd name="T3" fmla="*/ 0 h 127"/>
                  <a:gd name="T4" fmla="*/ 1 w 82"/>
                  <a:gd name="T5" fmla="*/ 0 h 127"/>
                  <a:gd name="T6" fmla="*/ 0 w 82"/>
                  <a:gd name="T7" fmla="*/ 0 h 127"/>
                  <a:gd name="T8" fmla="*/ 0 60000 65536"/>
                  <a:gd name="T9" fmla="*/ 0 60000 65536"/>
                  <a:gd name="T10" fmla="*/ 0 60000 65536"/>
                  <a:gd name="T11" fmla="*/ 0 60000 65536"/>
                  <a:gd name="T12" fmla="*/ 0 w 82"/>
                  <a:gd name="T13" fmla="*/ 0 h 127"/>
                  <a:gd name="T14" fmla="*/ 82 w 82"/>
                  <a:gd name="T15" fmla="*/ 127 h 127"/>
                </a:gdLst>
                <a:ahLst/>
                <a:cxnLst>
                  <a:cxn ang="T8">
                    <a:pos x="T0" y="T1"/>
                  </a:cxn>
                  <a:cxn ang="T9">
                    <a:pos x="T2" y="T3"/>
                  </a:cxn>
                  <a:cxn ang="T10">
                    <a:pos x="T4" y="T5"/>
                  </a:cxn>
                  <a:cxn ang="T11">
                    <a:pos x="T6" y="T7"/>
                  </a:cxn>
                </a:cxnLst>
                <a:rect l="T12" t="T13" r="T14" b="T15"/>
                <a:pathLst>
                  <a:path w="82" h="127">
                    <a:moveTo>
                      <a:pt x="0" y="0"/>
                    </a:moveTo>
                    <a:lnTo>
                      <a:pt x="42" y="127"/>
                    </a:lnTo>
                    <a:lnTo>
                      <a:pt x="82" y="0"/>
                    </a:lnTo>
                    <a:lnTo>
                      <a:pt x="0"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515" name="Group 148">
              <a:extLst>
                <a:ext uri="{FF2B5EF4-FFF2-40B4-BE49-F238E27FC236}">
                  <a16:creationId xmlns:a16="http://schemas.microsoft.com/office/drawing/2014/main" id="{B6F748C5-9A6B-E914-0981-14422AF41990}"/>
                </a:ext>
              </a:extLst>
            </p:cNvPr>
            <p:cNvGrpSpPr>
              <a:grpSpLocks/>
            </p:cNvGrpSpPr>
            <p:nvPr/>
          </p:nvGrpSpPr>
          <p:grpSpPr bwMode="auto">
            <a:xfrm>
              <a:off x="4791736" y="2065803"/>
              <a:ext cx="59664" cy="669407"/>
              <a:chOff x="2893" y="1686"/>
              <a:chExt cx="41" cy="478"/>
            </a:xfrm>
          </p:grpSpPr>
          <p:sp>
            <p:nvSpPr>
              <p:cNvPr id="14542" name="Line 146">
                <a:extLst>
                  <a:ext uri="{FF2B5EF4-FFF2-40B4-BE49-F238E27FC236}">
                    <a16:creationId xmlns:a16="http://schemas.microsoft.com/office/drawing/2014/main" id="{FF6C6C25-B7A0-5132-DF8D-4613741A9F50}"/>
                  </a:ext>
                </a:extLst>
              </p:cNvPr>
              <p:cNvSpPr>
                <a:spLocks noChangeShapeType="1"/>
              </p:cNvSpPr>
              <p:nvPr/>
            </p:nvSpPr>
            <p:spPr bwMode="auto">
              <a:xfrm>
                <a:off x="2913" y="1686"/>
                <a:ext cx="1" cy="417"/>
              </a:xfrm>
              <a:prstGeom prst="line">
                <a:avLst/>
              </a:prstGeom>
              <a:noFill/>
              <a:ln w="63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3" name="Freeform 147">
                <a:extLst>
                  <a:ext uri="{FF2B5EF4-FFF2-40B4-BE49-F238E27FC236}">
                    <a16:creationId xmlns:a16="http://schemas.microsoft.com/office/drawing/2014/main" id="{50FEBEDA-35B8-8436-A83A-5A1BF1AAEB7F}"/>
                  </a:ext>
                </a:extLst>
              </p:cNvPr>
              <p:cNvSpPr>
                <a:spLocks/>
              </p:cNvSpPr>
              <p:nvPr/>
            </p:nvSpPr>
            <p:spPr bwMode="auto">
              <a:xfrm>
                <a:off x="2893" y="2101"/>
                <a:ext cx="41" cy="63"/>
              </a:xfrm>
              <a:custGeom>
                <a:avLst/>
                <a:gdLst>
                  <a:gd name="T0" fmla="*/ 0 w 82"/>
                  <a:gd name="T1" fmla="*/ 0 h 127"/>
                  <a:gd name="T2" fmla="*/ 1 w 82"/>
                  <a:gd name="T3" fmla="*/ 0 h 127"/>
                  <a:gd name="T4" fmla="*/ 1 w 82"/>
                  <a:gd name="T5" fmla="*/ 0 h 127"/>
                  <a:gd name="T6" fmla="*/ 0 w 82"/>
                  <a:gd name="T7" fmla="*/ 0 h 127"/>
                  <a:gd name="T8" fmla="*/ 0 60000 65536"/>
                  <a:gd name="T9" fmla="*/ 0 60000 65536"/>
                  <a:gd name="T10" fmla="*/ 0 60000 65536"/>
                  <a:gd name="T11" fmla="*/ 0 60000 65536"/>
                  <a:gd name="T12" fmla="*/ 0 w 82"/>
                  <a:gd name="T13" fmla="*/ 0 h 127"/>
                  <a:gd name="T14" fmla="*/ 82 w 82"/>
                  <a:gd name="T15" fmla="*/ 127 h 127"/>
                </a:gdLst>
                <a:ahLst/>
                <a:cxnLst>
                  <a:cxn ang="T8">
                    <a:pos x="T0" y="T1"/>
                  </a:cxn>
                  <a:cxn ang="T9">
                    <a:pos x="T2" y="T3"/>
                  </a:cxn>
                  <a:cxn ang="T10">
                    <a:pos x="T4" y="T5"/>
                  </a:cxn>
                  <a:cxn ang="T11">
                    <a:pos x="T6" y="T7"/>
                  </a:cxn>
                </a:cxnLst>
                <a:rect l="T12" t="T13" r="T14" b="T15"/>
                <a:pathLst>
                  <a:path w="82" h="127">
                    <a:moveTo>
                      <a:pt x="0" y="0"/>
                    </a:moveTo>
                    <a:lnTo>
                      <a:pt x="40" y="127"/>
                    </a:lnTo>
                    <a:lnTo>
                      <a:pt x="82" y="0"/>
                    </a:lnTo>
                    <a:lnTo>
                      <a:pt x="0"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516" name="Group 151">
              <a:extLst>
                <a:ext uri="{FF2B5EF4-FFF2-40B4-BE49-F238E27FC236}">
                  <a16:creationId xmlns:a16="http://schemas.microsoft.com/office/drawing/2014/main" id="{1C4DD8D6-66C7-F430-99D7-98F77480A1D0}"/>
                </a:ext>
              </a:extLst>
            </p:cNvPr>
            <p:cNvGrpSpPr>
              <a:grpSpLocks/>
            </p:cNvGrpSpPr>
            <p:nvPr/>
          </p:nvGrpSpPr>
          <p:grpSpPr bwMode="auto">
            <a:xfrm>
              <a:off x="4912519" y="2065803"/>
              <a:ext cx="59664" cy="359911"/>
              <a:chOff x="3018" y="1686"/>
              <a:chExt cx="41" cy="257"/>
            </a:xfrm>
          </p:grpSpPr>
          <p:sp>
            <p:nvSpPr>
              <p:cNvPr id="14540" name="Line 149">
                <a:extLst>
                  <a:ext uri="{FF2B5EF4-FFF2-40B4-BE49-F238E27FC236}">
                    <a16:creationId xmlns:a16="http://schemas.microsoft.com/office/drawing/2014/main" id="{D126ACDC-D4B8-EA05-53D9-FA0246F9A927}"/>
                  </a:ext>
                </a:extLst>
              </p:cNvPr>
              <p:cNvSpPr>
                <a:spLocks noChangeShapeType="1"/>
              </p:cNvSpPr>
              <p:nvPr/>
            </p:nvSpPr>
            <p:spPr bwMode="auto">
              <a:xfrm>
                <a:off x="3038" y="1686"/>
                <a:ext cx="1" cy="196"/>
              </a:xfrm>
              <a:prstGeom prst="line">
                <a:avLst/>
              </a:prstGeom>
              <a:noFill/>
              <a:ln w="63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1" name="Freeform 150">
                <a:extLst>
                  <a:ext uri="{FF2B5EF4-FFF2-40B4-BE49-F238E27FC236}">
                    <a16:creationId xmlns:a16="http://schemas.microsoft.com/office/drawing/2014/main" id="{E15A23B7-9E2A-3032-8540-F355ED57F23B}"/>
                  </a:ext>
                </a:extLst>
              </p:cNvPr>
              <p:cNvSpPr>
                <a:spLocks/>
              </p:cNvSpPr>
              <p:nvPr/>
            </p:nvSpPr>
            <p:spPr bwMode="auto">
              <a:xfrm>
                <a:off x="3018" y="1880"/>
                <a:ext cx="41" cy="63"/>
              </a:xfrm>
              <a:custGeom>
                <a:avLst/>
                <a:gdLst>
                  <a:gd name="T0" fmla="*/ 0 w 83"/>
                  <a:gd name="T1" fmla="*/ 0 h 126"/>
                  <a:gd name="T2" fmla="*/ 0 w 83"/>
                  <a:gd name="T3" fmla="*/ 1 h 126"/>
                  <a:gd name="T4" fmla="*/ 0 w 83"/>
                  <a:gd name="T5" fmla="*/ 0 h 126"/>
                  <a:gd name="T6" fmla="*/ 0 w 83"/>
                  <a:gd name="T7" fmla="*/ 0 h 126"/>
                  <a:gd name="T8" fmla="*/ 0 60000 65536"/>
                  <a:gd name="T9" fmla="*/ 0 60000 65536"/>
                  <a:gd name="T10" fmla="*/ 0 60000 65536"/>
                  <a:gd name="T11" fmla="*/ 0 60000 65536"/>
                  <a:gd name="T12" fmla="*/ 0 w 83"/>
                  <a:gd name="T13" fmla="*/ 0 h 126"/>
                  <a:gd name="T14" fmla="*/ 83 w 83"/>
                  <a:gd name="T15" fmla="*/ 126 h 126"/>
                </a:gdLst>
                <a:ahLst/>
                <a:cxnLst>
                  <a:cxn ang="T8">
                    <a:pos x="T0" y="T1"/>
                  </a:cxn>
                  <a:cxn ang="T9">
                    <a:pos x="T2" y="T3"/>
                  </a:cxn>
                  <a:cxn ang="T10">
                    <a:pos x="T4" y="T5"/>
                  </a:cxn>
                  <a:cxn ang="T11">
                    <a:pos x="T6" y="T7"/>
                  </a:cxn>
                </a:cxnLst>
                <a:rect l="T12" t="T13" r="T14" b="T15"/>
                <a:pathLst>
                  <a:path w="83" h="126">
                    <a:moveTo>
                      <a:pt x="0" y="0"/>
                    </a:moveTo>
                    <a:lnTo>
                      <a:pt x="41" y="126"/>
                    </a:lnTo>
                    <a:lnTo>
                      <a:pt x="83" y="0"/>
                    </a:lnTo>
                    <a:lnTo>
                      <a:pt x="0"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517" name="Group 154">
              <a:extLst>
                <a:ext uri="{FF2B5EF4-FFF2-40B4-BE49-F238E27FC236}">
                  <a16:creationId xmlns:a16="http://schemas.microsoft.com/office/drawing/2014/main" id="{0761E644-944C-984C-23AC-C6D9DD63830F}"/>
                </a:ext>
              </a:extLst>
            </p:cNvPr>
            <p:cNvGrpSpPr>
              <a:grpSpLocks/>
            </p:cNvGrpSpPr>
            <p:nvPr/>
          </p:nvGrpSpPr>
          <p:grpSpPr bwMode="auto">
            <a:xfrm>
              <a:off x="5119158" y="2065803"/>
              <a:ext cx="59664" cy="669407"/>
              <a:chOff x="3160" y="1686"/>
              <a:chExt cx="41" cy="478"/>
            </a:xfrm>
          </p:grpSpPr>
          <p:sp>
            <p:nvSpPr>
              <p:cNvPr id="14538" name="Line 152">
                <a:extLst>
                  <a:ext uri="{FF2B5EF4-FFF2-40B4-BE49-F238E27FC236}">
                    <a16:creationId xmlns:a16="http://schemas.microsoft.com/office/drawing/2014/main" id="{D0701849-46A7-7192-621C-040F061A337D}"/>
                  </a:ext>
                </a:extLst>
              </p:cNvPr>
              <p:cNvSpPr>
                <a:spLocks noChangeShapeType="1"/>
              </p:cNvSpPr>
              <p:nvPr/>
            </p:nvSpPr>
            <p:spPr bwMode="auto">
              <a:xfrm>
                <a:off x="3180" y="1686"/>
                <a:ext cx="1" cy="417"/>
              </a:xfrm>
              <a:prstGeom prst="line">
                <a:avLst/>
              </a:prstGeom>
              <a:noFill/>
              <a:ln w="63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39" name="Freeform 153">
                <a:extLst>
                  <a:ext uri="{FF2B5EF4-FFF2-40B4-BE49-F238E27FC236}">
                    <a16:creationId xmlns:a16="http://schemas.microsoft.com/office/drawing/2014/main" id="{C0815244-1FB1-B2CD-E2D7-FF8F26BCD8FD}"/>
                  </a:ext>
                </a:extLst>
              </p:cNvPr>
              <p:cNvSpPr>
                <a:spLocks/>
              </p:cNvSpPr>
              <p:nvPr/>
            </p:nvSpPr>
            <p:spPr bwMode="auto">
              <a:xfrm>
                <a:off x="3160" y="2101"/>
                <a:ext cx="41" cy="63"/>
              </a:xfrm>
              <a:custGeom>
                <a:avLst/>
                <a:gdLst>
                  <a:gd name="T0" fmla="*/ 0 w 82"/>
                  <a:gd name="T1" fmla="*/ 0 h 127"/>
                  <a:gd name="T2" fmla="*/ 1 w 82"/>
                  <a:gd name="T3" fmla="*/ 0 h 127"/>
                  <a:gd name="T4" fmla="*/ 1 w 82"/>
                  <a:gd name="T5" fmla="*/ 0 h 127"/>
                  <a:gd name="T6" fmla="*/ 0 w 82"/>
                  <a:gd name="T7" fmla="*/ 0 h 127"/>
                  <a:gd name="T8" fmla="*/ 0 60000 65536"/>
                  <a:gd name="T9" fmla="*/ 0 60000 65536"/>
                  <a:gd name="T10" fmla="*/ 0 60000 65536"/>
                  <a:gd name="T11" fmla="*/ 0 60000 65536"/>
                  <a:gd name="T12" fmla="*/ 0 w 82"/>
                  <a:gd name="T13" fmla="*/ 0 h 127"/>
                  <a:gd name="T14" fmla="*/ 82 w 82"/>
                  <a:gd name="T15" fmla="*/ 127 h 127"/>
                </a:gdLst>
                <a:ahLst/>
                <a:cxnLst>
                  <a:cxn ang="T8">
                    <a:pos x="T0" y="T1"/>
                  </a:cxn>
                  <a:cxn ang="T9">
                    <a:pos x="T2" y="T3"/>
                  </a:cxn>
                  <a:cxn ang="T10">
                    <a:pos x="T4" y="T5"/>
                  </a:cxn>
                  <a:cxn ang="T11">
                    <a:pos x="T6" y="T7"/>
                  </a:cxn>
                </a:cxnLst>
                <a:rect l="T12" t="T13" r="T14" b="T15"/>
                <a:pathLst>
                  <a:path w="82" h="127">
                    <a:moveTo>
                      <a:pt x="0" y="0"/>
                    </a:moveTo>
                    <a:lnTo>
                      <a:pt x="40" y="127"/>
                    </a:lnTo>
                    <a:lnTo>
                      <a:pt x="82" y="0"/>
                    </a:lnTo>
                    <a:lnTo>
                      <a:pt x="0"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518" name="Group 157">
              <a:extLst>
                <a:ext uri="{FF2B5EF4-FFF2-40B4-BE49-F238E27FC236}">
                  <a16:creationId xmlns:a16="http://schemas.microsoft.com/office/drawing/2014/main" id="{33416EE0-DAE1-858D-568C-2EB80C448660}"/>
                </a:ext>
              </a:extLst>
            </p:cNvPr>
            <p:cNvGrpSpPr>
              <a:grpSpLocks/>
            </p:cNvGrpSpPr>
            <p:nvPr/>
          </p:nvGrpSpPr>
          <p:grpSpPr bwMode="auto">
            <a:xfrm>
              <a:off x="5319977" y="2057400"/>
              <a:ext cx="59664" cy="669407"/>
              <a:chOff x="3298" y="1680"/>
              <a:chExt cx="41" cy="478"/>
            </a:xfrm>
          </p:grpSpPr>
          <p:sp>
            <p:nvSpPr>
              <p:cNvPr id="14536" name="Line 155">
                <a:extLst>
                  <a:ext uri="{FF2B5EF4-FFF2-40B4-BE49-F238E27FC236}">
                    <a16:creationId xmlns:a16="http://schemas.microsoft.com/office/drawing/2014/main" id="{712CE81D-3542-2621-65C7-F25D7B8090CA}"/>
                  </a:ext>
                </a:extLst>
              </p:cNvPr>
              <p:cNvSpPr>
                <a:spLocks noChangeShapeType="1"/>
              </p:cNvSpPr>
              <p:nvPr/>
            </p:nvSpPr>
            <p:spPr bwMode="auto">
              <a:xfrm>
                <a:off x="3318" y="1680"/>
                <a:ext cx="1" cy="417"/>
              </a:xfrm>
              <a:prstGeom prst="line">
                <a:avLst/>
              </a:prstGeom>
              <a:noFill/>
              <a:ln w="63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37" name="Freeform 156">
                <a:extLst>
                  <a:ext uri="{FF2B5EF4-FFF2-40B4-BE49-F238E27FC236}">
                    <a16:creationId xmlns:a16="http://schemas.microsoft.com/office/drawing/2014/main" id="{9BEC2A7A-5332-BBCC-0D47-4597610A1A96}"/>
                  </a:ext>
                </a:extLst>
              </p:cNvPr>
              <p:cNvSpPr>
                <a:spLocks/>
              </p:cNvSpPr>
              <p:nvPr/>
            </p:nvSpPr>
            <p:spPr bwMode="auto">
              <a:xfrm>
                <a:off x="3298" y="2095"/>
                <a:ext cx="41" cy="63"/>
              </a:xfrm>
              <a:custGeom>
                <a:avLst/>
                <a:gdLst>
                  <a:gd name="T0" fmla="*/ 0 w 82"/>
                  <a:gd name="T1" fmla="*/ 0 h 127"/>
                  <a:gd name="T2" fmla="*/ 1 w 82"/>
                  <a:gd name="T3" fmla="*/ 0 h 127"/>
                  <a:gd name="T4" fmla="*/ 1 w 82"/>
                  <a:gd name="T5" fmla="*/ 0 h 127"/>
                  <a:gd name="T6" fmla="*/ 0 w 82"/>
                  <a:gd name="T7" fmla="*/ 0 h 127"/>
                  <a:gd name="T8" fmla="*/ 0 60000 65536"/>
                  <a:gd name="T9" fmla="*/ 0 60000 65536"/>
                  <a:gd name="T10" fmla="*/ 0 60000 65536"/>
                  <a:gd name="T11" fmla="*/ 0 60000 65536"/>
                  <a:gd name="T12" fmla="*/ 0 w 82"/>
                  <a:gd name="T13" fmla="*/ 0 h 127"/>
                  <a:gd name="T14" fmla="*/ 82 w 82"/>
                  <a:gd name="T15" fmla="*/ 127 h 127"/>
                </a:gdLst>
                <a:ahLst/>
                <a:cxnLst>
                  <a:cxn ang="T8">
                    <a:pos x="T0" y="T1"/>
                  </a:cxn>
                  <a:cxn ang="T9">
                    <a:pos x="T2" y="T3"/>
                  </a:cxn>
                  <a:cxn ang="T10">
                    <a:pos x="T4" y="T5"/>
                  </a:cxn>
                  <a:cxn ang="T11">
                    <a:pos x="T6" y="T7"/>
                  </a:cxn>
                </a:cxnLst>
                <a:rect l="T12" t="T13" r="T14" b="T15"/>
                <a:pathLst>
                  <a:path w="82" h="127">
                    <a:moveTo>
                      <a:pt x="0" y="0"/>
                    </a:moveTo>
                    <a:lnTo>
                      <a:pt x="40" y="127"/>
                    </a:lnTo>
                    <a:lnTo>
                      <a:pt x="82" y="0"/>
                    </a:lnTo>
                    <a:lnTo>
                      <a:pt x="0"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519" name="Group 160">
              <a:extLst>
                <a:ext uri="{FF2B5EF4-FFF2-40B4-BE49-F238E27FC236}">
                  <a16:creationId xmlns:a16="http://schemas.microsoft.com/office/drawing/2014/main" id="{647A7E70-6EA5-D13A-A0B4-07124A3077B0}"/>
                </a:ext>
              </a:extLst>
            </p:cNvPr>
            <p:cNvGrpSpPr>
              <a:grpSpLocks/>
            </p:cNvGrpSpPr>
            <p:nvPr/>
          </p:nvGrpSpPr>
          <p:grpSpPr bwMode="auto">
            <a:xfrm>
              <a:off x="5507699" y="2065803"/>
              <a:ext cx="59664" cy="669407"/>
              <a:chOff x="3427" y="1686"/>
              <a:chExt cx="41" cy="478"/>
            </a:xfrm>
          </p:grpSpPr>
          <p:sp>
            <p:nvSpPr>
              <p:cNvPr id="14534" name="Line 158">
                <a:extLst>
                  <a:ext uri="{FF2B5EF4-FFF2-40B4-BE49-F238E27FC236}">
                    <a16:creationId xmlns:a16="http://schemas.microsoft.com/office/drawing/2014/main" id="{4AAF34C7-27B1-6024-8111-AE900FD92AC6}"/>
                  </a:ext>
                </a:extLst>
              </p:cNvPr>
              <p:cNvSpPr>
                <a:spLocks noChangeShapeType="1"/>
              </p:cNvSpPr>
              <p:nvPr/>
            </p:nvSpPr>
            <p:spPr bwMode="auto">
              <a:xfrm>
                <a:off x="3447" y="1686"/>
                <a:ext cx="1" cy="417"/>
              </a:xfrm>
              <a:prstGeom prst="line">
                <a:avLst/>
              </a:prstGeom>
              <a:noFill/>
              <a:ln w="63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35" name="Freeform 159">
                <a:extLst>
                  <a:ext uri="{FF2B5EF4-FFF2-40B4-BE49-F238E27FC236}">
                    <a16:creationId xmlns:a16="http://schemas.microsoft.com/office/drawing/2014/main" id="{4A9C4692-AC0E-A51C-D0FB-B0ED1FD83D63}"/>
                  </a:ext>
                </a:extLst>
              </p:cNvPr>
              <p:cNvSpPr>
                <a:spLocks/>
              </p:cNvSpPr>
              <p:nvPr/>
            </p:nvSpPr>
            <p:spPr bwMode="auto">
              <a:xfrm>
                <a:off x="3427" y="2101"/>
                <a:ext cx="41" cy="63"/>
              </a:xfrm>
              <a:custGeom>
                <a:avLst/>
                <a:gdLst>
                  <a:gd name="T0" fmla="*/ 0 w 82"/>
                  <a:gd name="T1" fmla="*/ 0 h 127"/>
                  <a:gd name="T2" fmla="*/ 1 w 82"/>
                  <a:gd name="T3" fmla="*/ 0 h 127"/>
                  <a:gd name="T4" fmla="*/ 1 w 82"/>
                  <a:gd name="T5" fmla="*/ 0 h 127"/>
                  <a:gd name="T6" fmla="*/ 0 w 82"/>
                  <a:gd name="T7" fmla="*/ 0 h 127"/>
                  <a:gd name="T8" fmla="*/ 0 60000 65536"/>
                  <a:gd name="T9" fmla="*/ 0 60000 65536"/>
                  <a:gd name="T10" fmla="*/ 0 60000 65536"/>
                  <a:gd name="T11" fmla="*/ 0 60000 65536"/>
                  <a:gd name="T12" fmla="*/ 0 w 82"/>
                  <a:gd name="T13" fmla="*/ 0 h 127"/>
                  <a:gd name="T14" fmla="*/ 82 w 82"/>
                  <a:gd name="T15" fmla="*/ 127 h 127"/>
                </a:gdLst>
                <a:ahLst/>
                <a:cxnLst>
                  <a:cxn ang="T8">
                    <a:pos x="T0" y="T1"/>
                  </a:cxn>
                  <a:cxn ang="T9">
                    <a:pos x="T2" y="T3"/>
                  </a:cxn>
                  <a:cxn ang="T10">
                    <a:pos x="T4" y="T5"/>
                  </a:cxn>
                  <a:cxn ang="T11">
                    <a:pos x="T6" y="T7"/>
                  </a:cxn>
                </a:cxnLst>
                <a:rect l="T12" t="T13" r="T14" b="T15"/>
                <a:pathLst>
                  <a:path w="82" h="127">
                    <a:moveTo>
                      <a:pt x="0" y="0"/>
                    </a:moveTo>
                    <a:lnTo>
                      <a:pt x="41" y="127"/>
                    </a:lnTo>
                    <a:lnTo>
                      <a:pt x="82" y="0"/>
                    </a:lnTo>
                    <a:lnTo>
                      <a:pt x="0"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520" name="Group 163">
              <a:extLst>
                <a:ext uri="{FF2B5EF4-FFF2-40B4-BE49-F238E27FC236}">
                  <a16:creationId xmlns:a16="http://schemas.microsoft.com/office/drawing/2014/main" id="{BBC3DECB-EC8D-42B3-E4C8-FF8AF5346566}"/>
                </a:ext>
              </a:extLst>
            </p:cNvPr>
            <p:cNvGrpSpPr>
              <a:grpSpLocks/>
            </p:cNvGrpSpPr>
            <p:nvPr/>
          </p:nvGrpSpPr>
          <p:grpSpPr bwMode="auto">
            <a:xfrm>
              <a:off x="5689600" y="2057400"/>
              <a:ext cx="59664" cy="669407"/>
              <a:chOff x="3552" y="1680"/>
              <a:chExt cx="41" cy="478"/>
            </a:xfrm>
          </p:grpSpPr>
          <p:sp>
            <p:nvSpPr>
              <p:cNvPr id="14532" name="Line 161">
                <a:extLst>
                  <a:ext uri="{FF2B5EF4-FFF2-40B4-BE49-F238E27FC236}">
                    <a16:creationId xmlns:a16="http://schemas.microsoft.com/office/drawing/2014/main" id="{2FFC4B20-C989-6466-698E-47F17D8E278E}"/>
                  </a:ext>
                </a:extLst>
              </p:cNvPr>
              <p:cNvSpPr>
                <a:spLocks noChangeShapeType="1"/>
              </p:cNvSpPr>
              <p:nvPr/>
            </p:nvSpPr>
            <p:spPr bwMode="auto">
              <a:xfrm>
                <a:off x="3572" y="1680"/>
                <a:ext cx="1" cy="417"/>
              </a:xfrm>
              <a:prstGeom prst="line">
                <a:avLst/>
              </a:prstGeom>
              <a:noFill/>
              <a:ln w="63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33" name="Freeform 162">
                <a:extLst>
                  <a:ext uri="{FF2B5EF4-FFF2-40B4-BE49-F238E27FC236}">
                    <a16:creationId xmlns:a16="http://schemas.microsoft.com/office/drawing/2014/main" id="{E9AF5C72-532C-7D6A-23FB-05DDE11CC886}"/>
                  </a:ext>
                </a:extLst>
              </p:cNvPr>
              <p:cNvSpPr>
                <a:spLocks/>
              </p:cNvSpPr>
              <p:nvPr/>
            </p:nvSpPr>
            <p:spPr bwMode="auto">
              <a:xfrm>
                <a:off x="3552" y="2095"/>
                <a:ext cx="41" cy="63"/>
              </a:xfrm>
              <a:custGeom>
                <a:avLst/>
                <a:gdLst>
                  <a:gd name="T0" fmla="*/ 0 w 82"/>
                  <a:gd name="T1" fmla="*/ 0 h 127"/>
                  <a:gd name="T2" fmla="*/ 1 w 82"/>
                  <a:gd name="T3" fmla="*/ 0 h 127"/>
                  <a:gd name="T4" fmla="*/ 1 w 82"/>
                  <a:gd name="T5" fmla="*/ 0 h 127"/>
                  <a:gd name="T6" fmla="*/ 0 w 82"/>
                  <a:gd name="T7" fmla="*/ 0 h 127"/>
                  <a:gd name="T8" fmla="*/ 0 60000 65536"/>
                  <a:gd name="T9" fmla="*/ 0 60000 65536"/>
                  <a:gd name="T10" fmla="*/ 0 60000 65536"/>
                  <a:gd name="T11" fmla="*/ 0 60000 65536"/>
                  <a:gd name="T12" fmla="*/ 0 w 82"/>
                  <a:gd name="T13" fmla="*/ 0 h 127"/>
                  <a:gd name="T14" fmla="*/ 82 w 82"/>
                  <a:gd name="T15" fmla="*/ 127 h 127"/>
                </a:gdLst>
                <a:ahLst/>
                <a:cxnLst>
                  <a:cxn ang="T8">
                    <a:pos x="T0" y="T1"/>
                  </a:cxn>
                  <a:cxn ang="T9">
                    <a:pos x="T2" y="T3"/>
                  </a:cxn>
                  <a:cxn ang="T10">
                    <a:pos x="T4" y="T5"/>
                  </a:cxn>
                  <a:cxn ang="T11">
                    <a:pos x="T6" y="T7"/>
                  </a:cxn>
                </a:cxnLst>
                <a:rect l="T12" t="T13" r="T14" b="T15"/>
                <a:pathLst>
                  <a:path w="82" h="127">
                    <a:moveTo>
                      <a:pt x="0" y="0"/>
                    </a:moveTo>
                    <a:lnTo>
                      <a:pt x="41" y="127"/>
                    </a:lnTo>
                    <a:lnTo>
                      <a:pt x="82" y="0"/>
                    </a:lnTo>
                    <a:lnTo>
                      <a:pt x="0"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521" name="Group 166">
              <a:extLst>
                <a:ext uri="{FF2B5EF4-FFF2-40B4-BE49-F238E27FC236}">
                  <a16:creationId xmlns:a16="http://schemas.microsoft.com/office/drawing/2014/main" id="{8F0F88C3-FF38-F447-498C-84762DC7BD12}"/>
                </a:ext>
              </a:extLst>
            </p:cNvPr>
            <p:cNvGrpSpPr>
              <a:grpSpLocks/>
            </p:cNvGrpSpPr>
            <p:nvPr/>
          </p:nvGrpSpPr>
          <p:grpSpPr bwMode="auto">
            <a:xfrm>
              <a:off x="6181460" y="2057400"/>
              <a:ext cx="59664" cy="359911"/>
              <a:chOff x="3890" y="1680"/>
              <a:chExt cx="41" cy="257"/>
            </a:xfrm>
          </p:grpSpPr>
          <p:sp>
            <p:nvSpPr>
              <p:cNvPr id="14530" name="Line 164">
                <a:extLst>
                  <a:ext uri="{FF2B5EF4-FFF2-40B4-BE49-F238E27FC236}">
                    <a16:creationId xmlns:a16="http://schemas.microsoft.com/office/drawing/2014/main" id="{647CEE88-E94A-54AC-B044-4880705ECE57}"/>
                  </a:ext>
                </a:extLst>
              </p:cNvPr>
              <p:cNvSpPr>
                <a:spLocks noChangeShapeType="1"/>
              </p:cNvSpPr>
              <p:nvPr/>
            </p:nvSpPr>
            <p:spPr bwMode="auto">
              <a:xfrm>
                <a:off x="3910" y="1680"/>
                <a:ext cx="1" cy="196"/>
              </a:xfrm>
              <a:prstGeom prst="line">
                <a:avLst/>
              </a:prstGeom>
              <a:noFill/>
              <a:ln w="63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31" name="Freeform 165">
                <a:extLst>
                  <a:ext uri="{FF2B5EF4-FFF2-40B4-BE49-F238E27FC236}">
                    <a16:creationId xmlns:a16="http://schemas.microsoft.com/office/drawing/2014/main" id="{AF8152FA-5DCD-721D-649D-BEA35D8E6B8A}"/>
                  </a:ext>
                </a:extLst>
              </p:cNvPr>
              <p:cNvSpPr>
                <a:spLocks/>
              </p:cNvSpPr>
              <p:nvPr/>
            </p:nvSpPr>
            <p:spPr bwMode="auto">
              <a:xfrm>
                <a:off x="3890" y="1874"/>
                <a:ext cx="41" cy="63"/>
              </a:xfrm>
              <a:custGeom>
                <a:avLst/>
                <a:gdLst>
                  <a:gd name="T0" fmla="*/ 0 w 82"/>
                  <a:gd name="T1" fmla="*/ 0 h 127"/>
                  <a:gd name="T2" fmla="*/ 1 w 82"/>
                  <a:gd name="T3" fmla="*/ 0 h 127"/>
                  <a:gd name="T4" fmla="*/ 1 w 82"/>
                  <a:gd name="T5" fmla="*/ 0 h 127"/>
                  <a:gd name="T6" fmla="*/ 0 w 82"/>
                  <a:gd name="T7" fmla="*/ 0 h 127"/>
                  <a:gd name="T8" fmla="*/ 0 60000 65536"/>
                  <a:gd name="T9" fmla="*/ 0 60000 65536"/>
                  <a:gd name="T10" fmla="*/ 0 60000 65536"/>
                  <a:gd name="T11" fmla="*/ 0 60000 65536"/>
                  <a:gd name="T12" fmla="*/ 0 w 82"/>
                  <a:gd name="T13" fmla="*/ 0 h 127"/>
                  <a:gd name="T14" fmla="*/ 82 w 82"/>
                  <a:gd name="T15" fmla="*/ 127 h 127"/>
                </a:gdLst>
                <a:ahLst/>
                <a:cxnLst>
                  <a:cxn ang="T8">
                    <a:pos x="T0" y="T1"/>
                  </a:cxn>
                  <a:cxn ang="T9">
                    <a:pos x="T2" y="T3"/>
                  </a:cxn>
                  <a:cxn ang="T10">
                    <a:pos x="T4" y="T5"/>
                  </a:cxn>
                  <a:cxn ang="T11">
                    <a:pos x="T6" y="T7"/>
                  </a:cxn>
                </a:cxnLst>
                <a:rect l="T12" t="T13" r="T14" b="T15"/>
                <a:pathLst>
                  <a:path w="82" h="127">
                    <a:moveTo>
                      <a:pt x="0" y="0"/>
                    </a:moveTo>
                    <a:lnTo>
                      <a:pt x="41" y="127"/>
                    </a:lnTo>
                    <a:lnTo>
                      <a:pt x="82" y="0"/>
                    </a:lnTo>
                    <a:lnTo>
                      <a:pt x="0"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522" name="Rectangle 167">
              <a:extLst>
                <a:ext uri="{FF2B5EF4-FFF2-40B4-BE49-F238E27FC236}">
                  <a16:creationId xmlns:a16="http://schemas.microsoft.com/office/drawing/2014/main" id="{F84D71FF-23E2-BFF2-B78B-D40A68657E23}"/>
                </a:ext>
              </a:extLst>
            </p:cNvPr>
            <p:cNvSpPr>
              <a:spLocks noChangeArrowheads="1"/>
            </p:cNvSpPr>
            <p:nvPr/>
          </p:nvSpPr>
          <p:spPr bwMode="auto">
            <a:xfrm>
              <a:off x="5743443" y="3016696"/>
              <a:ext cx="371078" cy="131641"/>
            </a:xfrm>
            <a:prstGeom prst="rect">
              <a:avLst/>
            </a:prstGeom>
            <a:solidFill>
              <a:srgbClr val="00CCFF"/>
            </a:solidFill>
            <a:ln w="6350">
              <a:solidFill>
                <a:srgbClr val="00CC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523" name="Rectangle 168">
              <a:extLst>
                <a:ext uri="{FF2B5EF4-FFF2-40B4-BE49-F238E27FC236}">
                  <a16:creationId xmlns:a16="http://schemas.microsoft.com/office/drawing/2014/main" id="{9BA77603-01E5-B9E8-0945-2F27FBB15ED2}"/>
                </a:ext>
              </a:extLst>
            </p:cNvPr>
            <p:cNvSpPr>
              <a:spLocks noChangeArrowheads="1"/>
            </p:cNvSpPr>
            <p:nvPr/>
          </p:nvSpPr>
          <p:spPr bwMode="auto">
            <a:xfrm>
              <a:off x="4698603" y="3016696"/>
              <a:ext cx="371078" cy="131641"/>
            </a:xfrm>
            <a:prstGeom prst="rect">
              <a:avLst/>
            </a:prstGeom>
            <a:solidFill>
              <a:srgbClr val="00CCFF"/>
            </a:solidFill>
            <a:ln w="6350">
              <a:solidFill>
                <a:srgbClr val="00CC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grpSp>
          <p:nvGrpSpPr>
            <p:cNvPr id="14524" name="Group 171">
              <a:extLst>
                <a:ext uri="{FF2B5EF4-FFF2-40B4-BE49-F238E27FC236}">
                  <a16:creationId xmlns:a16="http://schemas.microsoft.com/office/drawing/2014/main" id="{20766055-F4E9-1F0E-B4B4-C8675ABF70EB}"/>
                </a:ext>
              </a:extLst>
            </p:cNvPr>
            <p:cNvGrpSpPr>
              <a:grpSpLocks/>
            </p:cNvGrpSpPr>
            <p:nvPr/>
          </p:nvGrpSpPr>
          <p:grpSpPr bwMode="auto">
            <a:xfrm>
              <a:off x="5969000" y="2065803"/>
              <a:ext cx="59664" cy="669407"/>
              <a:chOff x="3782" y="1686"/>
              <a:chExt cx="41" cy="478"/>
            </a:xfrm>
          </p:grpSpPr>
          <p:sp>
            <p:nvSpPr>
              <p:cNvPr id="14528" name="Line 169">
                <a:extLst>
                  <a:ext uri="{FF2B5EF4-FFF2-40B4-BE49-F238E27FC236}">
                    <a16:creationId xmlns:a16="http://schemas.microsoft.com/office/drawing/2014/main" id="{4A1CBCCB-F810-4066-DBE9-1AA2BABCF2D2}"/>
                  </a:ext>
                </a:extLst>
              </p:cNvPr>
              <p:cNvSpPr>
                <a:spLocks noChangeShapeType="1"/>
              </p:cNvSpPr>
              <p:nvPr/>
            </p:nvSpPr>
            <p:spPr bwMode="auto">
              <a:xfrm>
                <a:off x="3802" y="1686"/>
                <a:ext cx="1" cy="417"/>
              </a:xfrm>
              <a:prstGeom prst="line">
                <a:avLst/>
              </a:prstGeom>
              <a:noFill/>
              <a:ln w="63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29" name="Freeform 170">
                <a:extLst>
                  <a:ext uri="{FF2B5EF4-FFF2-40B4-BE49-F238E27FC236}">
                    <a16:creationId xmlns:a16="http://schemas.microsoft.com/office/drawing/2014/main" id="{2F886D54-C5B8-C3F5-1756-6B42455B85EA}"/>
                  </a:ext>
                </a:extLst>
              </p:cNvPr>
              <p:cNvSpPr>
                <a:spLocks/>
              </p:cNvSpPr>
              <p:nvPr/>
            </p:nvSpPr>
            <p:spPr bwMode="auto">
              <a:xfrm>
                <a:off x="3782" y="2101"/>
                <a:ext cx="41" cy="63"/>
              </a:xfrm>
              <a:custGeom>
                <a:avLst/>
                <a:gdLst>
                  <a:gd name="T0" fmla="*/ 0 w 82"/>
                  <a:gd name="T1" fmla="*/ 0 h 127"/>
                  <a:gd name="T2" fmla="*/ 1 w 82"/>
                  <a:gd name="T3" fmla="*/ 0 h 127"/>
                  <a:gd name="T4" fmla="*/ 1 w 82"/>
                  <a:gd name="T5" fmla="*/ 0 h 127"/>
                  <a:gd name="T6" fmla="*/ 0 w 82"/>
                  <a:gd name="T7" fmla="*/ 0 h 127"/>
                  <a:gd name="T8" fmla="*/ 0 60000 65536"/>
                  <a:gd name="T9" fmla="*/ 0 60000 65536"/>
                  <a:gd name="T10" fmla="*/ 0 60000 65536"/>
                  <a:gd name="T11" fmla="*/ 0 60000 65536"/>
                  <a:gd name="T12" fmla="*/ 0 w 82"/>
                  <a:gd name="T13" fmla="*/ 0 h 127"/>
                  <a:gd name="T14" fmla="*/ 82 w 82"/>
                  <a:gd name="T15" fmla="*/ 127 h 127"/>
                </a:gdLst>
                <a:ahLst/>
                <a:cxnLst>
                  <a:cxn ang="T8">
                    <a:pos x="T0" y="T1"/>
                  </a:cxn>
                  <a:cxn ang="T9">
                    <a:pos x="T2" y="T3"/>
                  </a:cxn>
                  <a:cxn ang="T10">
                    <a:pos x="T4" y="T5"/>
                  </a:cxn>
                  <a:cxn ang="T11">
                    <a:pos x="T6" y="T7"/>
                  </a:cxn>
                </a:cxnLst>
                <a:rect l="T12" t="T13" r="T14" b="T15"/>
                <a:pathLst>
                  <a:path w="82" h="127">
                    <a:moveTo>
                      <a:pt x="0" y="0"/>
                    </a:moveTo>
                    <a:lnTo>
                      <a:pt x="41" y="127"/>
                    </a:lnTo>
                    <a:lnTo>
                      <a:pt x="82" y="0"/>
                    </a:lnTo>
                    <a:lnTo>
                      <a:pt x="0"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525" name="Group 174">
              <a:extLst>
                <a:ext uri="{FF2B5EF4-FFF2-40B4-BE49-F238E27FC236}">
                  <a16:creationId xmlns:a16="http://schemas.microsoft.com/office/drawing/2014/main" id="{F3F8F463-92DE-7AA6-85CC-3140F0B7818E}"/>
                </a:ext>
              </a:extLst>
            </p:cNvPr>
            <p:cNvGrpSpPr>
              <a:grpSpLocks/>
            </p:cNvGrpSpPr>
            <p:nvPr/>
          </p:nvGrpSpPr>
          <p:grpSpPr bwMode="auto">
            <a:xfrm>
              <a:off x="5829300" y="2065803"/>
              <a:ext cx="59664" cy="359911"/>
              <a:chOff x="3678" y="1686"/>
              <a:chExt cx="41" cy="257"/>
            </a:xfrm>
          </p:grpSpPr>
          <p:sp>
            <p:nvSpPr>
              <p:cNvPr id="14526" name="Line 172">
                <a:extLst>
                  <a:ext uri="{FF2B5EF4-FFF2-40B4-BE49-F238E27FC236}">
                    <a16:creationId xmlns:a16="http://schemas.microsoft.com/office/drawing/2014/main" id="{FA2398FA-6D25-023E-31FE-E13401FABEE4}"/>
                  </a:ext>
                </a:extLst>
              </p:cNvPr>
              <p:cNvSpPr>
                <a:spLocks noChangeShapeType="1"/>
              </p:cNvSpPr>
              <p:nvPr/>
            </p:nvSpPr>
            <p:spPr bwMode="auto">
              <a:xfrm>
                <a:off x="3698" y="1686"/>
                <a:ext cx="1" cy="196"/>
              </a:xfrm>
              <a:prstGeom prst="line">
                <a:avLst/>
              </a:prstGeom>
              <a:noFill/>
              <a:ln w="63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27" name="Freeform 173">
                <a:extLst>
                  <a:ext uri="{FF2B5EF4-FFF2-40B4-BE49-F238E27FC236}">
                    <a16:creationId xmlns:a16="http://schemas.microsoft.com/office/drawing/2014/main" id="{9248B675-A122-1C55-FC7F-3335CA8AECF0}"/>
                  </a:ext>
                </a:extLst>
              </p:cNvPr>
              <p:cNvSpPr>
                <a:spLocks/>
              </p:cNvSpPr>
              <p:nvPr/>
            </p:nvSpPr>
            <p:spPr bwMode="auto">
              <a:xfrm>
                <a:off x="3678" y="1880"/>
                <a:ext cx="41" cy="63"/>
              </a:xfrm>
              <a:custGeom>
                <a:avLst/>
                <a:gdLst>
                  <a:gd name="T0" fmla="*/ 0 w 83"/>
                  <a:gd name="T1" fmla="*/ 0 h 126"/>
                  <a:gd name="T2" fmla="*/ 0 w 83"/>
                  <a:gd name="T3" fmla="*/ 1 h 126"/>
                  <a:gd name="T4" fmla="*/ 0 w 83"/>
                  <a:gd name="T5" fmla="*/ 0 h 126"/>
                  <a:gd name="T6" fmla="*/ 0 w 83"/>
                  <a:gd name="T7" fmla="*/ 0 h 126"/>
                  <a:gd name="T8" fmla="*/ 0 60000 65536"/>
                  <a:gd name="T9" fmla="*/ 0 60000 65536"/>
                  <a:gd name="T10" fmla="*/ 0 60000 65536"/>
                  <a:gd name="T11" fmla="*/ 0 60000 65536"/>
                  <a:gd name="T12" fmla="*/ 0 w 83"/>
                  <a:gd name="T13" fmla="*/ 0 h 126"/>
                  <a:gd name="T14" fmla="*/ 83 w 83"/>
                  <a:gd name="T15" fmla="*/ 126 h 126"/>
                </a:gdLst>
                <a:ahLst/>
                <a:cxnLst>
                  <a:cxn ang="T8">
                    <a:pos x="T0" y="T1"/>
                  </a:cxn>
                  <a:cxn ang="T9">
                    <a:pos x="T2" y="T3"/>
                  </a:cxn>
                  <a:cxn ang="T10">
                    <a:pos x="T4" y="T5"/>
                  </a:cxn>
                  <a:cxn ang="T11">
                    <a:pos x="T6" y="T7"/>
                  </a:cxn>
                </a:cxnLst>
                <a:rect l="T12" t="T13" r="T14" b="T15"/>
                <a:pathLst>
                  <a:path w="83" h="126">
                    <a:moveTo>
                      <a:pt x="0" y="0"/>
                    </a:moveTo>
                    <a:lnTo>
                      <a:pt x="41" y="126"/>
                    </a:lnTo>
                    <a:lnTo>
                      <a:pt x="83" y="0"/>
                    </a:lnTo>
                    <a:lnTo>
                      <a:pt x="0"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4369" name="Group 245">
            <a:extLst>
              <a:ext uri="{FF2B5EF4-FFF2-40B4-BE49-F238E27FC236}">
                <a16:creationId xmlns:a16="http://schemas.microsoft.com/office/drawing/2014/main" id="{0C7417C9-1A9F-7BBE-CC74-D9F5A8E1A7DA}"/>
              </a:ext>
            </a:extLst>
          </p:cNvPr>
          <p:cNvGrpSpPr>
            <a:grpSpLocks/>
          </p:cNvGrpSpPr>
          <p:nvPr/>
        </p:nvGrpSpPr>
        <p:grpSpPr bwMode="auto">
          <a:xfrm>
            <a:off x="4495800" y="3581400"/>
            <a:ext cx="1752600" cy="685800"/>
            <a:chOff x="2784" y="2976"/>
            <a:chExt cx="1152" cy="424"/>
          </a:xfrm>
        </p:grpSpPr>
        <p:sp>
          <p:nvSpPr>
            <p:cNvPr id="14389" name="Rectangle 176">
              <a:extLst>
                <a:ext uri="{FF2B5EF4-FFF2-40B4-BE49-F238E27FC236}">
                  <a16:creationId xmlns:a16="http://schemas.microsoft.com/office/drawing/2014/main" id="{0B0004DA-D3D2-109F-3F63-FF431A84FC61}"/>
                </a:ext>
              </a:extLst>
            </p:cNvPr>
            <p:cNvSpPr>
              <a:spLocks noChangeArrowheads="1"/>
            </p:cNvSpPr>
            <p:nvPr/>
          </p:nvSpPr>
          <p:spPr bwMode="auto">
            <a:xfrm>
              <a:off x="2784" y="2976"/>
              <a:ext cx="132" cy="4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390" name="Rectangle 177">
              <a:extLst>
                <a:ext uri="{FF2B5EF4-FFF2-40B4-BE49-F238E27FC236}">
                  <a16:creationId xmlns:a16="http://schemas.microsoft.com/office/drawing/2014/main" id="{551BE8B7-5BED-DB6F-3893-24B9CFE34FEB}"/>
                </a:ext>
              </a:extLst>
            </p:cNvPr>
            <p:cNvSpPr>
              <a:spLocks noChangeArrowheads="1"/>
            </p:cNvSpPr>
            <p:nvPr/>
          </p:nvSpPr>
          <p:spPr bwMode="auto">
            <a:xfrm>
              <a:off x="3804" y="2976"/>
              <a:ext cx="132" cy="4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391" name="Rectangle 178">
              <a:extLst>
                <a:ext uri="{FF2B5EF4-FFF2-40B4-BE49-F238E27FC236}">
                  <a16:creationId xmlns:a16="http://schemas.microsoft.com/office/drawing/2014/main" id="{5E1F701E-365D-83AF-8351-D544AB7A54DE}"/>
                </a:ext>
              </a:extLst>
            </p:cNvPr>
            <p:cNvSpPr>
              <a:spLocks noChangeArrowheads="1"/>
            </p:cNvSpPr>
            <p:nvPr/>
          </p:nvSpPr>
          <p:spPr bwMode="auto">
            <a:xfrm>
              <a:off x="2787" y="3026"/>
              <a:ext cx="129" cy="4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392" name="Rectangle 179">
              <a:extLst>
                <a:ext uri="{FF2B5EF4-FFF2-40B4-BE49-F238E27FC236}">
                  <a16:creationId xmlns:a16="http://schemas.microsoft.com/office/drawing/2014/main" id="{7F57B8FB-4A8A-033F-B642-BE63013AA7A5}"/>
                </a:ext>
              </a:extLst>
            </p:cNvPr>
            <p:cNvSpPr>
              <a:spLocks noChangeArrowheads="1"/>
            </p:cNvSpPr>
            <p:nvPr/>
          </p:nvSpPr>
          <p:spPr bwMode="auto">
            <a:xfrm>
              <a:off x="3053" y="3026"/>
              <a:ext cx="34" cy="4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393" name="Rectangle 180">
              <a:extLst>
                <a:ext uri="{FF2B5EF4-FFF2-40B4-BE49-F238E27FC236}">
                  <a16:creationId xmlns:a16="http://schemas.microsoft.com/office/drawing/2014/main" id="{9C0144A5-1092-7EB0-462C-BF26A0B42C44}"/>
                </a:ext>
              </a:extLst>
            </p:cNvPr>
            <p:cNvSpPr>
              <a:spLocks noChangeArrowheads="1"/>
            </p:cNvSpPr>
            <p:nvPr/>
          </p:nvSpPr>
          <p:spPr bwMode="auto">
            <a:xfrm>
              <a:off x="3087" y="3026"/>
              <a:ext cx="547" cy="4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394" name="Rectangle 181">
              <a:extLst>
                <a:ext uri="{FF2B5EF4-FFF2-40B4-BE49-F238E27FC236}">
                  <a16:creationId xmlns:a16="http://schemas.microsoft.com/office/drawing/2014/main" id="{A3412071-5FEB-1533-CBF6-93927C83A01F}"/>
                </a:ext>
              </a:extLst>
            </p:cNvPr>
            <p:cNvSpPr>
              <a:spLocks noChangeArrowheads="1"/>
            </p:cNvSpPr>
            <p:nvPr/>
          </p:nvSpPr>
          <p:spPr bwMode="auto">
            <a:xfrm>
              <a:off x="3633" y="3026"/>
              <a:ext cx="35" cy="4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395" name="Rectangle 182">
              <a:extLst>
                <a:ext uri="{FF2B5EF4-FFF2-40B4-BE49-F238E27FC236}">
                  <a16:creationId xmlns:a16="http://schemas.microsoft.com/office/drawing/2014/main" id="{B88ED2C8-07B2-7E9E-C527-5558EA7E3345}"/>
                </a:ext>
              </a:extLst>
            </p:cNvPr>
            <p:cNvSpPr>
              <a:spLocks noChangeArrowheads="1"/>
            </p:cNvSpPr>
            <p:nvPr/>
          </p:nvSpPr>
          <p:spPr bwMode="auto">
            <a:xfrm>
              <a:off x="3804" y="3026"/>
              <a:ext cx="130" cy="4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396" name="Rectangle 183">
              <a:extLst>
                <a:ext uri="{FF2B5EF4-FFF2-40B4-BE49-F238E27FC236}">
                  <a16:creationId xmlns:a16="http://schemas.microsoft.com/office/drawing/2014/main" id="{0102B197-19D7-53EC-8F3A-59206F16331D}"/>
                </a:ext>
              </a:extLst>
            </p:cNvPr>
            <p:cNvSpPr>
              <a:spLocks noChangeArrowheads="1"/>
            </p:cNvSpPr>
            <p:nvPr/>
          </p:nvSpPr>
          <p:spPr bwMode="auto">
            <a:xfrm>
              <a:off x="2787" y="3072"/>
              <a:ext cx="96" cy="47"/>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397" name="Rectangle 184">
              <a:extLst>
                <a:ext uri="{FF2B5EF4-FFF2-40B4-BE49-F238E27FC236}">
                  <a16:creationId xmlns:a16="http://schemas.microsoft.com/office/drawing/2014/main" id="{A1162430-A161-4AFC-EEB7-C5BE262FFFA1}"/>
                </a:ext>
              </a:extLst>
            </p:cNvPr>
            <p:cNvSpPr>
              <a:spLocks noChangeArrowheads="1"/>
            </p:cNvSpPr>
            <p:nvPr/>
          </p:nvSpPr>
          <p:spPr bwMode="auto">
            <a:xfrm>
              <a:off x="2882" y="3072"/>
              <a:ext cx="34" cy="4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398" name="Rectangle 185">
              <a:extLst>
                <a:ext uri="{FF2B5EF4-FFF2-40B4-BE49-F238E27FC236}">
                  <a16:creationId xmlns:a16="http://schemas.microsoft.com/office/drawing/2014/main" id="{744FAB72-0B44-8F14-AAF2-54B8CE1600F2}"/>
                </a:ext>
              </a:extLst>
            </p:cNvPr>
            <p:cNvSpPr>
              <a:spLocks noChangeArrowheads="1"/>
            </p:cNvSpPr>
            <p:nvPr/>
          </p:nvSpPr>
          <p:spPr bwMode="auto">
            <a:xfrm>
              <a:off x="2976" y="3072"/>
              <a:ext cx="104" cy="4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399" name="Rectangle 186">
              <a:extLst>
                <a:ext uri="{FF2B5EF4-FFF2-40B4-BE49-F238E27FC236}">
                  <a16:creationId xmlns:a16="http://schemas.microsoft.com/office/drawing/2014/main" id="{626E449E-0606-C237-748F-ED612C9B88E5}"/>
                </a:ext>
              </a:extLst>
            </p:cNvPr>
            <p:cNvSpPr>
              <a:spLocks noChangeArrowheads="1"/>
            </p:cNvSpPr>
            <p:nvPr/>
          </p:nvSpPr>
          <p:spPr bwMode="auto">
            <a:xfrm>
              <a:off x="3087" y="3072"/>
              <a:ext cx="34" cy="4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00" name="Rectangle 187">
              <a:extLst>
                <a:ext uri="{FF2B5EF4-FFF2-40B4-BE49-F238E27FC236}">
                  <a16:creationId xmlns:a16="http://schemas.microsoft.com/office/drawing/2014/main" id="{0214E6BD-5863-1A82-F143-241480EC0148}"/>
                </a:ext>
              </a:extLst>
            </p:cNvPr>
            <p:cNvSpPr>
              <a:spLocks noChangeArrowheads="1"/>
            </p:cNvSpPr>
            <p:nvPr/>
          </p:nvSpPr>
          <p:spPr bwMode="auto">
            <a:xfrm>
              <a:off x="3120" y="3072"/>
              <a:ext cx="481" cy="47"/>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01" name="Rectangle 188">
              <a:extLst>
                <a:ext uri="{FF2B5EF4-FFF2-40B4-BE49-F238E27FC236}">
                  <a16:creationId xmlns:a16="http://schemas.microsoft.com/office/drawing/2014/main" id="{73FA87C3-8DE4-0322-14FA-5E5B5C127774}"/>
                </a:ext>
              </a:extLst>
            </p:cNvPr>
            <p:cNvSpPr>
              <a:spLocks noChangeArrowheads="1"/>
            </p:cNvSpPr>
            <p:nvPr/>
          </p:nvSpPr>
          <p:spPr bwMode="auto">
            <a:xfrm>
              <a:off x="3600" y="3072"/>
              <a:ext cx="34" cy="4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02" name="Rectangle 189">
              <a:extLst>
                <a:ext uri="{FF2B5EF4-FFF2-40B4-BE49-F238E27FC236}">
                  <a16:creationId xmlns:a16="http://schemas.microsoft.com/office/drawing/2014/main" id="{F32E9808-6FB4-C335-741F-060CA530241F}"/>
                </a:ext>
              </a:extLst>
            </p:cNvPr>
            <p:cNvSpPr>
              <a:spLocks noChangeArrowheads="1"/>
            </p:cNvSpPr>
            <p:nvPr/>
          </p:nvSpPr>
          <p:spPr bwMode="auto">
            <a:xfrm>
              <a:off x="3633" y="3072"/>
              <a:ext cx="104" cy="4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03" name="Rectangle 190">
              <a:extLst>
                <a:ext uri="{FF2B5EF4-FFF2-40B4-BE49-F238E27FC236}">
                  <a16:creationId xmlns:a16="http://schemas.microsoft.com/office/drawing/2014/main" id="{84861397-9CAF-FA6E-16DF-341680858C62}"/>
                </a:ext>
              </a:extLst>
            </p:cNvPr>
            <p:cNvSpPr>
              <a:spLocks noChangeArrowheads="1"/>
            </p:cNvSpPr>
            <p:nvPr/>
          </p:nvSpPr>
          <p:spPr bwMode="auto">
            <a:xfrm>
              <a:off x="3804" y="3072"/>
              <a:ext cx="35" cy="4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04" name="Rectangle 191">
              <a:extLst>
                <a:ext uri="{FF2B5EF4-FFF2-40B4-BE49-F238E27FC236}">
                  <a16:creationId xmlns:a16="http://schemas.microsoft.com/office/drawing/2014/main" id="{B947C628-5BF8-6A06-4B59-8908A41023F2}"/>
                </a:ext>
              </a:extLst>
            </p:cNvPr>
            <p:cNvSpPr>
              <a:spLocks noChangeArrowheads="1"/>
            </p:cNvSpPr>
            <p:nvPr/>
          </p:nvSpPr>
          <p:spPr bwMode="auto">
            <a:xfrm>
              <a:off x="3838" y="3072"/>
              <a:ext cx="96" cy="47"/>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05" name="Rectangle 192">
              <a:extLst>
                <a:ext uri="{FF2B5EF4-FFF2-40B4-BE49-F238E27FC236}">
                  <a16:creationId xmlns:a16="http://schemas.microsoft.com/office/drawing/2014/main" id="{DABC5C69-2AF6-169C-3845-2AF791260DE0}"/>
                </a:ext>
              </a:extLst>
            </p:cNvPr>
            <p:cNvSpPr>
              <a:spLocks noChangeArrowheads="1"/>
            </p:cNvSpPr>
            <p:nvPr/>
          </p:nvSpPr>
          <p:spPr bwMode="auto">
            <a:xfrm>
              <a:off x="2787" y="3118"/>
              <a:ext cx="96" cy="47"/>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06" name="Rectangle 193">
              <a:extLst>
                <a:ext uri="{FF2B5EF4-FFF2-40B4-BE49-F238E27FC236}">
                  <a16:creationId xmlns:a16="http://schemas.microsoft.com/office/drawing/2014/main" id="{4F561CEE-B4DF-2381-5E14-C257BED19C67}"/>
                </a:ext>
              </a:extLst>
            </p:cNvPr>
            <p:cNvSpPr>
              <a:spLocks noChangeArrowheads="1"/>
            </p:cNvSpPr>
            <p:nvPr/>
          </p:nvSpPr>
          <p:spPr bwMode="auto">
            <a:xfrm>
              <a:off x="2882" y="3118"/>
              <a:ext cx="239" cy="4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07" name="Rectangle 194">
              <a:extLst>
                <a:ext uri="{FF2B5EF4-FFF2-40B4-BE49-F238E27FC236}">
                  <a16:creationId xmlns:a16="http://schemas.microsoft.com/office/drawing/2014/main" id="{31F1963D-BE64-E611-FC7E-5125FF1DDD74}"/>
                </a:ext>
              </a:extLst>
            </p:cNvPr>
            <p:cNvSpPr>
              <a:spLocks noChangeArrowheads="1"/>
            </p:cNvSpPr>
            <p:nvPr/>
          </p:nvSpPr>
          <p:spPr bwMode="auto">
            <a:xfrm>
              <a:off x="3120" y="3118"/>
              <a:ext cx="481" cy="47"/>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08" name="Rectangle 195">
              <a:extLst>
                <a:ext uri="{FF2B5EF4-FFF2-40B4-BE49-F238E27FC236}">
                  <a16:creationId xmlns:a16="http://schemas.microsoft.com/office/drawing/2014/main" id="{18B5AFA7-11E1-177A-2E64-87DAEBCBC2C6}"/>
                </a:ext>
              </a:extLst>
            </p:cNvPr>
            <p:cNvSpPr>
              <a:spLocks noChangeArrowheads="1"/>
            </p:cNvSpPr>
            <p:nvPr/>
          </p:nvSpPr>
          <p:spPr bwMode="auto">
            <a:xfrm>
              <a:off x="3600" y="3118"/>
              <a:ext cx="239" cy="4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09" name="Rectangle 196">
              <a:extLst>
                <a:ext uri="{FF2B5EF4-FFF2-40B4-BE49-F238E27FC236}">
                  <a16:creationId xmlns:a16="http://schemas.microsoft.com/office/drawing/2014/main" id="{829A4A48-8A45-FB15-1E06-72D49D5CB439}"/>
                </a:ext>
              </a:extLst>
            </p:cNvPr>
            <p:cNvSpPr>
              <a:spLocks noChangeArrowheads="1"/>
            </p:cNvSpPr>
            <p:nvPr/>
          </p:nvSpPr>
          <p:spPr bwMode="auto">
            <a:xfrm>
              <a:off x="3838" y="3118"/>
              <a:ext cx="96" cy="47"/>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10" name="Rectangle 197">
              <a:extLst>
                <a:ext uri="{FF2B5EF4-FFF2-40B4-BE49-F238E27FC236}">
                  <a16:creationId xmlns:a16="http://schemas.microsoft.com/office/drawing/2014/main" id="{B3A932B1-0687-FF31-28C9-0EFC25A667F5}"/>
                </a:ext>
              </a:extLst>
            </p:cNvPr>
            <p:cNvSpPr>
              <a:spLocks noChangeArrowheads="1"/>
            </p:cNvSpPr>
            <p:nvPr/>
          </p:nvSpPr>
          <p:spPr bwMode="auto">
            <a:xfrm>
              <a:off x="2787" y="3164"/>
              <a:ext cx="1147" cy="23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11" name="Line 198">
              <a:extLst>
                <a:ext uri="{FF2B5EF4-FFF2-40B4-BE49-F238E27FC236}">
                  <a16:creationId xmlns:a16="http://schemas.microsoft.com/office/drawing/2014/main" id="{B4589D5B-DA5C-63F7-60D3-51A463A846CF}"/>
                </a:ext>
              </a:extLst>
            </p:cNvPr>
            <p:cNvSpPr>
              <a:spLocks noChangeShapeType="1"/>
            </p:cNvSpPr>
            <p:nvPr/>
          </p:nvSpPr>
          <p:spPr bwMode="auto">
            <a:xfrm>
              <a:off x="2789" y="3022"/>
              <a:ext cx="1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2" name="Rectangle 199">
              <a:extLst>
                <a:ext uri="{FF2B5EF4-FFF2-40B4-BE49-F238E27FC236}">
                  <a16:creationId xmlns:a16="http://schemas.microsoft.com/office/drawing/2014/main" id="{6734D32B-F231-7C93-03B7-3C5922C70A6E}"/>
                </a:ext>
              </a:extLst>
            </p:cNvPr>
            <p:cNvSpPr>
              <a:spLocks noChangeArrowheads="1"/>
            </p:cNvSpPr>
            <p:nvPr/>
          </p:nvSpPr>
          <p:spPr bwMode="auto">
            <a:xfrm>
              <a:off x="2789" y="3022"/>
              <a:ext cx="12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13" name="Line 200">
              <a:extLst>
                <a:ext uri="{FF2B5EF4-FFF2-40B4-BE49-F238E27FC236}">
                  <a16:creationId xmlns:a16="http://schemas.microsoft.com/office/drawing/2014/main" id="{18DE16FC-5033-4599-3939-D2D12A15BF55}"/>
                </a:ext>
              </a:extLst>
            </p:cNvPr>
            <p:cNvSpPr>
              <a:spLocks noChangeShapeType="1"/>
            </p:cNvSpPr>
            <p:nvPr/>
          </p:nvSpPr>
          <p:spPr bwMode="auto">
            <a:xfrm>
              <a:off x="3089" y="3022"/>
              <a:ext cx="5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4" name="Rectangle 201">
              <a:extLst>
                <a:ext uri="{FF2B5EF4-FFF2-40B4-BE49-F238E27FC236}">
                  <a16:creationId xmlns:a16="http://schemas.microsoft.com/office/drawing/2014/main" id="{16D94813-0060-7604-0794-B4B651ECBE0E}"/>
                </a:ext>
              </a:extLst>
            </p:cNvPr>
            <p:cNvSpPr>
              <a:spLocks noChangeArrowheads="1"/>
            </p:cNvSpPr>
            <p:nvPr/>
          </p:nvSpPr>
          <p:spPr bwMode="auto">
            <a:xfrm>
              <a:off x="3089" y="3022"/>
              <a:ext cx="54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15" name="Line 202">
              <a:extLst>
                <a:ext uri="{FF2B5EF4-FFF2-40B4-BE49-F238E27FC236}">
                  <a16:creationId xmlns:a16="http://schemas.microsoft.com/office/drawing/2014/main" id="{2470C1A2-AA33-197A-D0F2-E312C9CB7B94}"/>
                </a:ext>
              </a:extLst>
            </p:cNvPr>
            <p:cNvSpPr>
              <a:spLocks noChangeShapeType="1"/>
            </p:cNvSpPr>
            <p:nvPr/>
          </p:nvSpPr>
          <p:spPr bwMode="auto">
            <a:xfrm>
              <a:off x="2789" y="3068"/>
              <a:ext cx="9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6" name="Rectangle 203">
              <a:extLst>
                <a:ext uri="{FF2B5EF4-FFF2-40B4-BE49-F238E27FC236}">
                  <a16:creationId xmlns:a16="http://schemas.microsoft.com/office/drawing/2014/main" id="{A23C0E66-BE49-F2E3-2EE3-4768AD0F94A5}"/>
                </a:ext>
              </a:extLst>
            </p:cNvPr>
            <p:cNvSpPr>
              <a:spLocks noChangeArrowheads="1"/>
            </p:cNvSpPr>
            <p:nvPr/>
          </p:nvSpPr>
          <p:spPr bwMode="auto">
            <a:xfrm>
              <a:off x="2789" y="3068"/>
              <a:ext cx="9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17" name="Line 204">
              <a:extLst>
                <a:ext uri="{FF2B5EF4-FFF2-40B4-BE49-F238E27FC236}">
                  <a16:creationId xmlns:a16="http://schemas.microsoft.com/office/drawing/2014/main" id="{CC5EA8B2-3637-25F6-54DE-08BE23A1DEDB}"/>
                </a:ext>
              </a:extLst>
            </p:cNvPr>
            <p:cNvSpPr>
              <a:spLocks noChangeShapeType="1"/>
            </p:cNvSpPr>
            <p:nvPr/>
          </p:nvSpPr>
          <p:spPr bwMode="auto">
            <a:xfrm>
              <a:off x="3123" y="3068"/>
              <a:ext cx="4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8" name="Rectangle 205">
              <a:extLst>
                <a:ext uri="{FF2B5EF4-FFF2-40B4-BE49-F238E27FC236}">
                  <a16:creationId xmlns:a16="http://schemas.microsoft.com/office/drawing/2014/main" id="{42BCEE03-5335-299C-DC7C-E867CBB0B0FC}"/>
                </a:ext>
              </a:extLst>
            </p:cNvPr>
            <p:cNvSpPr>
              <a:spLocks noChangeArrowheads="1"/>
            </p:cNvSpPr>
            <p:nvPr/>
          </p:nvSpPr>
          <p:spPr bwMode="auto">
            <a:xfrm>
              <a:off x="3123" y="3068"/>
              <a:ext cx="47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19" name="Line 206">
              <a:extLst>
                <a:ext uri="{FF2B5EF4-FFF2-40B4-BE49-F238E27FC236}">
                  <a16:creationId xmlns:a16="http://schemas.microsoft.com/office/drawing/2014/main" id="{569BB1CE-9CCF-1EEB-0B40-BD425BE0059E}"/>
                </a:ext>
              </a:extLst>
            </p:cNvPr>
            <p:cNvSpPr>
              <a:spLocks noChangeShapeType="1"/>
            </p:cNvSpPr>
            <p:nvPr/>
          </p:nvSpPr>
          <p:spPr bwMode="auto">
            <a:xfrm>
              <a:off x="2918" y="3114"/>
              <a:ext cx="17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0" name="Rectangle 207">
              <a:extLst>
                <a:ext uri="{FF2B5EF4-FFF2-40B4-BE49-F238E27FC236}">
                  <a16:creationId xmlns:a16="http://schemas.microsoft.com/office/drawing/2014/main" id="{D7A664E9-B07A-87C1-CA60-6F75A67D64BF}"/>
                </a:ext>
              </a:extLst>
            </p:cNvPr>
            <p:cNvSpPr>
              <a:spLocks noChangeArrowheads="1"/>
            </p:cNvSpPr>
            <p:nvPr/>
          </p:nvSpPr>
          <p:spPr bwMode="auto">
            <a:xfrm>
              <a:off x="2918" y="3114"/>
              <a:ext cx="17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21" name="Line 208">
              <a:extLst>
                <a:ext uri="{FF2B5EF4-FFF2-40B4-BE49-F238E27FC236}">
                  <a16:creationId xmlns:a16="http://schemas.microsoft.com/office/drawing/2014/main" id="{94FF83DE-531D-4DBC-417C-E3D8F801687D}"/>
                </a:ext>
              </a:extLst>
            </p:cNvPr>
            <p:cNvSpPr>
              <a:spLocks noChangeShapeType="1"/>
            </p:cNvSpPr>
            <p:nvPr/>
          </p:nvSpPr>
          <p:spPr bwMode="auto">
            <a:xfrm>
              <a:off x="2784" y="3022"/>
              <a:ext cx="1" cy="3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2" name="Rectangle 209">
              <a:extLst>
                <a:ext uri="{FF2B5EF4-FFF2-40B4-BE49-F238E27FC236}">
                  <a16:creationId xmlns:a16="http://schemas.microsoft.com/office/drawing/2014/main" id="{4589ECDC-0214-47F8-56C1-3615DE5A0F8E}"/>
                </a:ext>
              </a:extLst>
            </p:cNvPr>
            <p:cNvSpPr>
              <a:spLocks noChangeArrowheads="1"/>
            </p:cNvSpPr>
            <p:nvPr/>
          </p:nvSpPr>
          <p:spPr bwMode="auto">
            <a:xfrm>
              <a:off x="2784" y="3022"/>
              <a:ext cx="5" cy="3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23" name="Line 210">
              <a:extLst>
                <a:ext uri="{FF2B5EF4-FFF2-40B4-BE49-F238E27FC236}">
                  <a16:creationId xmlns:a16="http://schemas.microsoft.com/office/drawing/2014/main" id="{8E03F909-A89F-90D1-BF0B-AF7028DD6BDD}"/>
                </a:ext>
              </a:extLst>
            </p:cNvPr>
            <p:cNvSpPr>
              <a:spLocks noChangeShapeType="1"/>
            </p:cNvSpPr>
            <p:nvPr/>
          </p:nvSpPr>
          <p:spPr bwMode="auto">
            <a:xfrm>
              <a:off x="2913" y="3030"/>
              <a:ext cx="1" cy="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4" name="Rectangle 211">
              <a:extLst>
                <a:ext uri="{FF2B5EF4-FFF2-40B4-BE49-F238E27FC236}">
                  <a16:creationId xmlns:a16="http://schemas.microsoft.com/office/drawing/2014/main" id="{51D517D1-DBE6-437A-E2FB-B76AD6EE71E1}"/>
                </a:ext>
              </a:extLst>
            </p:cNvPr>
            <p:cNvSpPr>
              <a:spLocks noChangeArrowheads="1"/>
            </p:cNvSpPr>
            <p:nvPr/>
          </p:nvSpPr>
          <p:spPr bwMode="auto">
            <a:xfrm>
              <a:off x="2913" y="3030"/>
              <a:ext cx="5" cy="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25" name="Line 212">
              <a:extLst>
                <a:ext uri="{FF2B5EF4-FFF2-40B4-BE49-F238E27FC236}">
                  <a16:creationId xmlns:a16="http://schemas.microsoft.com/office/drawing/2014/main" id="{B6566190-3DDC-4F97-5779-C4A4127AA7F3}"/>
                </a:ext>
              </a:extLst>
            </p:cNvPr>
            <p:cNvSpPr>
              <a:spLocks noChangeShapeType="1"/>
            </p:cNvSpPr>
            <p:nvPr/>
          </p:nvSpPr>
          <p:spPr bwMode="auto">
            <a:xfrm>
              <a:off x="3084" y="3022"/>
              <a:ext cx="1" cy="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6" name="Rectangle 213">
              <a:extLst>
                <a:ext uri="{FF2B5EF4-FFF2-40B4-BE49-F238E27FC236}">
                  <a16:creationId xmlns:a16="http://schemas.microsoft.com/office/drawing/2014/main" id="{3BDB5282-6B0E-C8B8-3DC5-EF932F90D4D1}"/>
                </a:ext>
              </a:extLst>
            </p:cNvPr>
            <p:cNvSpPr>
              <a:spLocks noChangeArrowheads="1"/>
            </p:cNvSpPr>
            <p:nvPr/>
          </p:nvSpPr>
          <p:spPr bwMode="auto">
            <a:xfrm>
              <a:off x="3084" y="3022"/>
              <a:ext cx="5"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27" name="Line 214">
              <a:extLst>
                <a:ext uri="{FF2B5EF4-FFF2-40B4-BE49-F238E27FC236}">
                  <a16:creationId xmlns:a16="http://schemas.microsoft.com/office/drawing/2014/main" id="{745A50F7-B607-DC2C-C88A-69066BF4837D}"/>
                </a:ext>
              </a:extLst>
            </p:cNvPr>
            <p:cNvSpPr>
              <a:spLocks noChangeShapeType="1"/>
            </p:cNvSpPr>
            <p:nvPr/>
          </p:nvSpPr>
          <p:spPr bwMode="auto">
            <a:xfrm>
              <a:off x="3631" y="3030"/>
              <a:ext cx="1" cy="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8" name="Rectangle 215">
              <a:extLst>
                <a:ext uri="{FF2B5EF4-FFF2-40B4-BE49-F238E27FC236}">
                  <a16:creationId xmlns:a16="http://schemas.microsoft.com/office/drawing/2014/main" id="{6A3EDC50-B520-4804-CFE5-453F5F51C779}"/>
                </a:ext>
              </a:extLst>
            </p:cNvPr>
            <p:cNvSpPr>
              <a:spLocks noChangeArrowheads="1"/>
            </p:cNvSpPr>
            <p:nvPr/>
          </p:nvSpPr>
          <p:spPr bwMode="auto">
            <a:xfrm>
              <a:off x="3631" y="3030"/>
              <a:ext cx="5" cy="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29" name="Line 216">
              <a:extLst>
                <a:ext uri="{FF2B5EF4-FFF2-40B4-BE49-F238E27FC236}">
                  <a16:creationId xmlns:a16="http://schemas.microsoft.com/office/drawing/2014/main" id="{08D6E5A5-244A-4B3D-B3C2-A58BAF157B0B}"/>
                </a:ext>
              </a:extLst>
            </p:cNvPr>
            <p:cNvSpPr>
              <a:spLocks noChangeShapeType="1"/>
            </p:cNvSpPr>
            <p:nvPr/>
          </p:nvSpPr>
          <p:spPr bwMode="auto">
            <a:xfrm>
              <a:off x="3802" y="3022"/>
              <a:ext cx="1" cy="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0" name="Rectangle 217">
              <a:extLst>
                <a:ext uri="{FF2B5EF4-FFF2-40B4-BE49-F238E27FC236}">
                  <a16:creationId xmlns:a16="http://schemas.microsoft.com/office/drawing/2014/main" id="{217B3826-1DCF-6650-9480-E47209C2B674}"/>
                </a:ext>
              </a:extLst>
            </p:cNvPr>
            <p:cNvSpPr>
              <a:spLocks noChangeArrowheads="1"/>
            </p:cNvSpPr>
            <p:nvPr/>
          </p:nvSpPr>
          <p:spPr bwMode="auto">
            <a:xfrm>
              <a:off x="3802" y="3022"/>
              <a:ext cx="5"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31" name="Line 218">
              <a:extLst>
                <a:ext uri="{FF2B5EF4-FFF2-40B4-BE49-F238E27FC236}">
                  <a16:creationId xmlns:a16="http://schemas.microsoft.com/office/drawing/2014/main" id="{6ADD87C8-CD2B-DB63-7B67-9CA15D9C6690}"/>
                </a:ext>
              </a:extLst>
            </p:cNvPr>
            <p:cNvSpPr>
              <a:spLocks noChangeShapeType="1"/>
            </p:cNvSpPr>
            <p:nvPr/>
          </p:nvSpPr>
          <p:spPr bwMode="auto">
            <a:xfrm>
              <a:off x="3931" y="3030"/>
              <a:ext cx="1" cy="37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2" name="Rectangle 219">
              <a:extLst>
                <a:ext uri="{FF2B5EF4-FFF2-40B4-BE49-F238E27FC236}">
                  <a16:creationId xmlns:a16="http://schemas.microsoft.com/office/drawing/2014/main" id="{3AC910A5-AB86-2D0C-DD5C-D7B6F0F743E0}"/>
                </a:ext>
              </a:extLst>
            </p:cNvPr>
            <p:cNvSpPr>
              <a:spLocks noChangeArrowheads="1"/>
            </p:cNvSpPr>
            <p:nvPr/>
          </p:nvSpPr>
          <p:spPr bwMode="auto">
            <a:xfrm>
              <a:off x="3931" y="3030"/>
              <a:ext cx="5" cy="3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33" name="Line 220">
              <a:extLst>
                <a:ext uri="{FF2B5EF4-FFF2-40B4-BE49-F238E27FC236}">
                  <a16:creationId xmlns:a16="http://schemas.microsoft.com/office/drawing/2014/main" id="{42D3C036-E502-46C1-1840-65B02C207966}"/>
                </a:ext>
              </a:extLst>
            </p:cNvPr>
            <p:cNvSpPr>
              <a:spLocks noChangeShapeType="1"/>
            </p:cNvSpPr>
            <p:nvPr/>
          </p:nvSpPr>
          <p:spPr bwMode="auto">
            <a:xfrm>
              <a:off x="2880" y="3076"/>
              <a:ext cx="1" cy="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4" name="Rectangle 221">
              <a:extLst>
                <a:ext uri="{FF2B5EF4-FFF2-40B4-BE49-F238E27FC236}">
                  <a16:creationId xmlns:a16="http://schemas.microsoft.com/office/drawing/2014/main" id="{45282D47-C3A6-D054-E0F5-6735019B93C1}"/>
                </a:ext>
              </a:extLst>
            </p:cNvPr>
            <p:cNvSpPr>
              <a:spLocks noChangeArrowheads="1"/>
            </p:cNvSpPr>
            <p:nvPr/>
          </p:nvSpPr>
          <p:spPr bwMode="auto">
            <a:xfrm>
              <a:off x="2880" y="3076"/>
              <a:ext cx="5" cy="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35" name="Line 222">
              <a:extLst>
                <a:ext uri="{FF2B5EF4-FFF2-40B4-BE49-F238E27FC236}">
                  <a16:creationId xmlns:a16="http://schemas.microsoft.com/office/drawing/2014/main" id="{789DA409-015A-DC14-EC5D-91B12F5AA7DF}"/>
                </a:ext>
              </a:extLst>
            </p:cNvPr>
            <p:cNvSpPr>
              <a:spLocks noChangeShapeType="1"/>
            </p:cNvSpPr>
            <p:nvPr/>
          </p:nvSpPr>
          <p:spPr bwMode="auto">
            <a:xfrm>
              <a:off x="3118" y="3068"/>
              <a:ext cx="1" cy="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6" name="Rectangle 223">
              <a:extLst>
                <a:ext uri="{FF2B5EF4-FFF2-40B4-BE49-F238E27FC236}">
                  <a16:creationId xmlns:a16="http://schemas.microsoft.com/office/drawing/2014/main" id="{57A5E572-55AE-1D43-88A7-08508B26D4DF}"/>
                </a:ext>
              </a:extLst>
            </p:cNvPr>
            <p:cNvSpPr>
              <a:spLocks noChangeArrowheads="1"/>
            </p:cNvSpPr>
            <p:nvPr/>
          </p:nvSpPr>
          <p:spPr bwMode="auto">
            <a:xfrm>
              <a:off x="3118" y="3068"/>
              <a:ext cx="5"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37" name="Line 224">
              <a:extLst>
                <a:ext uri="{FF2B5EF4-FFF2-40B4-BE49-F238E27FC236}">
                  <a16:creationId xmlns:a16="http://schemas.microsoft.com/office/drawing/2014/main" id="{F64ACA5E-E667-821E-ACB1-77E3D7F1B38E}"/>
                </a:ext>
              </a:extLst>
            </p:cNvPr>
            <p:cNvSpPr>
              <a:spLocks noChangeShapeType="1"/>
            </p:cNvSpPr>
            <p:nvPr/>
          </p:nvSpPr>
          <p:spPr bwMode="auto">
            <a:xfrm>
              <a:off x="3597" y="3076"/>
              <a:ext cx="1" cy="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8" name="Rectangle 225">
              <a:extLst>
                <a:ext uri="{FF2B5EF4-FFF2-40B4-BE49-F238E27FC236}">
                  <a16:creationId xmlns:a16="http://schemas.microsoft.com/office/drawing/2014/main" id="{E6837F54-3EFF-D1D8-704D-79688FA5EB60}"/>
                </a:ext>
              </a:extLst>
            </p:cNvPr>
            <p:cNvSpPr>
              <a:spLocks noChangeArrowheads="1"/>
            </p:cNvSpPr>
            <p:nvPr/>
          </p:nvSpPr>
          <p:spPr bwMode="auto">
            <a:xfrm>
              <a:off x="3597" y="3076"/>
              <a:ext cx="5" cy="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39" name="Line 226">
              <a:extLst>
                <a:ext uri="{FF2B5EF4-FFF2-40B4-BE49-F238E27FC236}">
                  <a16:creationId xmlns:a16="http://schemas.microsoft.com/office/drawing/2014/main" id="{821BD711-1391-2360-CCE2-383B1AF45FD6}"/>
                </a:ext>
              </a:extLst>
            </p:cNvPr>
            <p:cNvSpPr>
              <a:spLocks noChangeShapeType="1"/>
            </p:cNvSpPr>
            <p:nvPr/>
          </p:nvSpPr>
          <p:spPr bwMode="auto">
            <a:xfrm>
              <a:off x="3835" y="3068"/>
              <a:ext cx="1" cy="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 name="Rectangle 227">
              <a:extLst>
                <a:ext uri="{FF2B5EF4-FFF2-40B4-BE49-F238E27FC236}">
                  <a16:creationId xmlns:a16="http://schemas.microsoft.com/office/drawing/2014/main" id="{DA79F474-7A8D-314C-549A-177778356904}"/>
                </a:ext>
              </a:extLst>
            </p:cNvPr>
            <p:cNvSpPr>
              <a:spLocks noChangeArrowheads="1"/>
            </p:cNvSpPr>
            <p:nvPr/>
          </p:nvSpPr>
          <p:spPr bwMode="auto">
            <a:xfrm>
              <a:off x="3835" y="3068"/>
              <a:ext cx="5"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41" name="Line 228">
              <a:extLst>
                <a:ext uri="{FF2B5EF4-FFF2-40B4-BE49-F238E27FC236}">
                  <a16:creationId xmlns:a16="http://schemas.microsoft.com/office/drawing/2014/main" id="{BA0FD0BE-A378-6C88-3925-4955F666C28C}"/>
                </a:ext>
              </a:extLst>
            </p:cNvPr>
            <p:cNvSpPr>
              <a:spLocks noChangeShapeType="1"/>
            </p:cNvSpPr>
            <p:nvPr/>
          </p:nvSpPr>
          <p:spPr bwMode="auto">
            <a:xfrm>
              <a:off x="3807" y="3022"/>
              <a:ext cx="1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2" name="Rectangle 229">
              <a:extLst>
                <a:ext uri="{FF2B5EF4-FFF2-40B4-BE49-F238E27FC236}">
                  <a16:creationId xmlns:a16="http://schemas.microsoft.com/office/drawing/2014/main" id="{6C2CDFFE-775F-7101-9885-4C3993C2A46E}"/>
                </a:ext>
              </a:extLst>
            </p:cNvPr>
            <p:cNvSpPr>
              <a:spLocks noChangeArrowheads="1"/>
            </p:cNvSpPr>
            <p:nvPr/>
          </p:nvSpPr>
          <p:spPr bwMode="auto">
            <a:xfrm>
              <a:off x="3807" y="3022"/>
              <a:ext cx="12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43" name="Line 230">
              <a:extLst>
                <a:ext uri="{FF2B5EF4-FFF2-40B4-BE49-F238E27FC236}">
                  <a16:creationId xmlns:a16="http://schemas.microsoft.com/office/drawing/2014/main" id="{845196CC-29AD-4ACF-98C0-8496AF17B9BF}"/>
                </a:ext>
              </a:extLst>
            </p:cNvPr>
            <p:cNvSpPr>
              <a:spLocks noChangeShapeType="1"/>
            </p:cNvSpPr>
            <p:nvPr/>
          </p:nvSpPr>
          <p:spPr bwMode="auto">
            <a:xfrm>
              <a:off x="3840" y="3068"/>
              <a:ext cx="9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4" name="Rectangle 231">
              <a:extLst>
                <a:ext uri="{FF2B5EF4-FFF2-40B4-BE49-F238E27FC236}">
                  <a16:creationId xmlns:a16="http://schemas.microsoft.com/office/drawing/2014/main" id="{7EEF1A99-0819-2362-60DB-767F89F27445}"/>
                </a:ext>
              </a:extLst>
            </p:cNvPr>
            <p:cNvSpPr>
              <a:spLocks noChangeArrowheads="1"/>
            </p:cNvSpPr>
            <p:nvPr/>
          </p:nvSpPr>
          <p:spPr bwMode="auto">
            <a:xfrm>
              <a:off x="3840" y="3068"/>
              <a:ext cx="9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45" name="Line 232">
              <a:extLst>
                <a:ext uri="{FF2B5EF4-FFF2-40B4-BE49-F238E27FC236}">
                  <a16:creationId xmlns:a16="http://schemas.microsoft.com/office/drawing/2014/main" id="{C6B6F6CA-36E1-3D1B-9D9B-1369D7711C1E}"/>
                </a:ext>
              </a:extLst>
            </p:cNvPr>
            <p:cNvSpPr>
              <a:spLocks noChangeShapeType="1"/>
            </p:cNvSpPr>
            <p:nvPr/>
          </p:nvSpPr>
          <p:spPr bwMode="auto">
            <a:xfrm>
              <a:off x="3636" y="3114"/>
              <a:ext cx="17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6" name="Rectangle 233">
              <a:extLst>
                <a:ext uri="{FF2B5EF4-FFF2-40B4-BE49-F238E27FC236}">
                  <a16:creationId xmlns:a16="http://schemas.microsoft.com/office/drawing/2014/main" id="{F2D2A729-B56F-5AA4-88F3-B36557994505}"/>
                </a:ext>
              </a:extLst>
            </p:cNvPr>
            <p:cNvSpPr>
              <a:spLocks noChangeArrowheads="1"/>
            </p:cNvSpPr>
            <p:nvPr/>
          </p:nvSpPr>
          <p:spPr bwMode="auto">
            <a:xfrm>
              <a:off x="3636" y="3114"/>
              <a:ext cx="17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47" name="Line 234">
              <a:extLst>
                <a:ext uri="{FF2B5EF4-FFF2-40B4-BE49-F238E27FC236}">
                  <a16:creationId xmlns:a16="http://schemas.microsoft.com/office/drawing/2014/main" id="{6F86332F-B58D-7EED-E5C4-CD56D0FE0DA3}"/>
                </a:ext>
              </a:extLst>
            </p:cNvPr>
            <p:cNvSpPr>
              <a:spLocks noChangeShapeType="1"/>
            </p:cNvSpPr>
            <p:nvPr/>
          </p:nvSpPr>
          <p:spPr bwMode="auto">
            <a:xfrm>
              <a:off x="2789" y="3160"/>
              <a:ext cx="11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8" name="Rectangle 235">
              <a:extLst>
                <a:ext uri="{FF2B5EF4-FFF2-40B4-BE49-F238E27FC236}">
                  <a16:creationId xmlns:a16="http://schemas.microsoft.com/office/drawing/2014/main" id="{D73130BD-A757-A96D-47D3-66E947842CA3}"/>
                </a:ext>
              </a:extLst>
            </p:cNvPr>
            <p:cNvSpPr>
              <a:spLocks noChangeArrowheads="1"/>
            </p:cNvSpPr>
            <p:nvPr/>
          </p:nvSpPr>
          <p:spPr bwMode="auto">
            <a:xfrm>
              <a:off x="2789" y="3160"/>
              <a:ext cx="114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49" name="Line 236">
              <a:extLst>
                <a:ext uri="{FF2B5EF4-FFF2-40B4-BE49-F238E27FC236}">
                  <a16:creationId xmlns:a16="http://schemas.microsoft.com/office/drawing/2014/main" id="{66401F41-BB54-3F69-36DA-1097637DB9D2}"/>
                </a:ext>
              </a:extLst>
            </p:cNvPr>
            <p:cNvSpPr>
              <a:spLocks noChangeShapeType="1"/>
            </p:cNvSpPr>
            <p:nvPr/>
          </p:nvSpPr>
          <p:spPr bwMode="auto">
            <a:xfrm>
              <a:off x="2789" y="3392"/>
              <a:ext cx="11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0" name="Rectangle 237">
              <a:extLst>
                <a:ext uri="{FF2B5EF4-FFF2-40B4-BE49-F238E27FC236}">
                  <a16:creationId xmlns:a16="http://schemas.microsoft.com/office/drawing/2014/main" id="{AF9327F2-BD59-3A40-F635-83F31743C59A}"/>
                </a:ext>
              </a:extLst>
            </p:cNvPr>
            <p:cNvSpPr>
              <a:spLocks noChangeArrowheads="1"/>
            </p:cNvSpPr>
            <p:nvPr/>
          </p:nvSpPr>
          <p:spPr bwMode="auto">
            <a:xfrm>
              <a:off x="2789" y="3392"/>
              <a:ext cx="114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51" name="Rectangle 238">
              <a:extLst>
                <a:ext uri="{FF2B5EF4-FFF2-40B4-BE49-F238E27FC236}">
                  <a16:creationId xmlns:a16="http://schemas.microsoft.com/office/drawing/2014/main" id="{CE93E47A-226B-8893-7B91-253452986439}"/>
                </a:ext>
              </a:extLst>
            </p:cNvPr>
            <p:cNvSpPr>
              <a:spLocks noChangeArrowheads="1"/>
            </p:cNvSpPr>
            <p:nvPr/>
          </p:nvSpPr>
          <p:spPr bwMode="auto">
            <a:xfrm>
              <a:off x="3589" y="3166"/>
              <a:ext cx="255" cy="94"/>
            </a:xfrm>
            <a:prstGeom prst="rect">
              <a:avLst/>
            </a:prstGeom>
            <a:solidFill>
              <a:srgbClr val="00CCFF"/>
            </a:solidFill>
            <a:ln w="6350">
              <a:solidFill>
                <a:srgbClr val="00CC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52" name="Rectangle 239">
              <a:extLst>
                <a:ext uri="{FF2B5EF4-FFF2-40B4-BE49-F238E27FC236}">
                  <a16:creationId xmlns:a16="http://schemas.microsoft.com/office/drawing/2014/main" id="{CCC64374-58F1-F23D-33EB-A885B27974F6}"/>
                </a:ext>
              </a:extLst>
            </p:cNvPr>
            <p:cNvSpPr>
              <a:spLocks noChangeArrowheads="1"/>
            </p:cNvSpPr>
            <p:nvPr/>
          </p:nvSpPr>
          <p:spPr bwMode="auto">
            <a:xfrm>
              <a:off x="2871" y="3166"/>
              <a:ext cx="255" cy="94"/>
            </a:xfrm>
            <a:prstGeom prst="rect">
              <a:avLst/>
            </a:prstGeom>
            <a:solidFill>
              <a:srgbClr val="00CCFF"/>
            </a:solidFill>
            <a:ln w="6350">
              <a:solidFill>
                <a:srgbClr val="00CC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53" name="Rectangle 240">
              <a:extLst>
                <a:ext uri="{FF2B5EF4-FFF2-40B4-BE49-F238E27FC236}">
                  <a16:creationId xmlns:a16="http://schemas.microsoft.com/office/drawing/2014/main" id="{CEB86FA7-44C3-4CB2-9042-0AA3E061F463}"/>
                </a:ext>
              </a:extLst>
            </p:cNvPr>
            <p:cNvSpPr>
              <a:spLocks noChangeArrowheads="1"/>
            </p:cNvSpPr>
            <p:nvPr/>
          </p:nvSpPr>
          <p:spPr bwMode="auto">
            <a:xfrm>
              <a:off x="2871" y="3160"/>
              <a:ext cx="255" cy="94"/>
            </a:xfrm>
            <a:prstGeom prst="rect">
              <a:avLst/>
            </a:prstGeom>
            <a:solidFill>
              <a:srgbClr val="00CCFF"/>
            </a:solidFill>
            <a:ln w="6350">
              <a:solidFill>
                <a:srgbClr val="00CC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54" name="Rectangle 241">
              <a:extLst>
                <a:ext uri="{FF2B5EF4-FFF2-40B4-BE49-F238E27FC236}">
                  <a16:creationId xmlns:a16="http://schemas.microsoft.com/office/drawing/2014/main" id="{59D4AC6E-4D61-F867-D33D-D62B4B18D589}"/>
                </a:ext>
              </a:extLst>
            </p:cNvPr>
            <p:cNvSpPr>
              <a:spLocks noChangeArrowheads="1"/>
            </p:cNvSpPr>
            <p:nvPr/>
          </p:nvSpPr>
          <p:spPr bwMode="auto">
            <a:xfrm>
              <a:off x="3589" y="3166"/>
              <a:ext cx="255" cy="94"/>
            </a:xfrm>
            <a:prstGeom prst="rect">
              <a:avLst/>
            </a:prstGeom>
            <a:solidFill>
              <a:srgbClr val="00CCFF"/>
            </a:solidFill>
            <a:ln w="6350">
              <a:solidFill>
                <a:srgbClr val="00CC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55" name="Rectangle 242">
              <a:extLst>
                <a:ext uri="{FF2B5EF4-FFF2-40B4-BE49-F238E27FC236}">
                  <a16:creationId xmlns:a16="http://schemas.microsoft.com/office/drawing/2014/main" id="{D236C485-1FFB-FD2C-DADA-C8E11D0D6F77}"/>
                </a:ext>
              </a:extLst>
            </p:cNvPr>
            <p:cNvSpPr>
              <a:spLocks noChangeArrowheads="1"/>
            </p:cNvSpPr>
            <p:nvPr/>
          </p:nvSpPr>
          <p:spPr bwMode="auto">
            <a:xfrm>
              <a:off x="3589" y="3166"/>
              <a:ext cx="255" cy="94"/>
            </a:xfrm>
            <a:prstGeom prst="rect">
              <a:avLst/>
            </a:prstGeom>
            <a:solidFill>
              <a:srgbClr val="00CCFF"/>
            </a:solidFill>
            <a:ln w="6350">
              <a:solidFill>
                <a:srgbClr val="00CC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sp>
          <p:nvSpPr>
            <p:cNvPr id="14456" name="Rectangle 243">
              <a:extLst>
                <a:ext uri="{FF2B5EF4-FFF2-40B4-BE49-F238E27FC236}">
                  <a16:creationId xmlns:a16="http://schemas.microsoft.com/office/drawing/2014/main" id="{57449243-11B7-4400-103D-B9158C34482F}"/>
                </a:ext>
              </a:extLst>
            </p:cNvPr>
            <p:cNvSpPr>
              <a:spLocks noChangeArrowheads="1"/>
            </p:cNvSpPr>
            <p:nvPr/>
          </p:nvSpPr>
          <p:spPr bwMode="auto">
            <a:xfrm>
              <a:off x="2867" y="3160"/>
              <a:ext cx="256" cy="94"/>
            </a:xfrm>
            <a:prstGeom prst="rect">
              <a:avLst/>
            </a:prstGeom>
            <a:solidFill>
              <a:srgbClr val="00CCFF"/>
            </a:solidFill>
            <a:ln w="6350">
              <a:solidFill>
                <a:srgbClr val="00CC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1800"/>
            </a:p>
          </p:txBody>
        </p:sp>
      </p:grpSp>
      <p:pic>
        <p:nvPicPr>
          <p:cNvPr id="14370" name="Picture 71">
            <a:extLst>
              <a:ext uri="{FF2B5EF4-FFF2-40B4-BE49-F238E27FC236}">
                <a16:creationId xmlns:a16="http://schemas.microsoft.com/office/drawing/2014/main" id="{D2BBE447-8BE2-EC5A-2FEF-E31551970EC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29540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72">
            <a:extLst>
              <a:ext uri="{FF2B5EF4-FFF2-40B4-BE49-F238E27FC236}">
                <a16:creationId xmlns:a16="http://schemas.microsoft.com/office/drawing/2014/main" id="{1F81B112-1BBA-2831-A392-2C8774560EF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895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74">
            <a:extLst>
              <a:ext uri="{FF2B5EF4-FFF2-40B4-BE49-F238E27FC236}">
                <a16:creationId xmlns:a16="http://schemas.microsoft.com/office/drawing/2014/main" id="{04F88722-47AB-E711-887E-68B96553A7DD}"/>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73380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3" name="Group 75">
            <a:extLst>
              <a:ext uri="{FF2B5EF4-FFF2-40B4-BE49-F238E27FC236}">
                <a16:creationId xmlns:a16="http://schemas.microsoft.com/office/drawing/2014/main" id="{3BA8A882-C699-D175-DE69-150C296FC327}"/>
              </a:ext>
            </a:extLst>
          </p:cNvPr>
          <p:cNvGrpSpPr>
            <a:grpSpLocks/>
          </p:cNvGrpSpPr>
          <p:nvPr/>
        </p:nvGrpSpPr>
        <p:grpSpPr bwMode="auto">
          <a:xfrm>
            <a:off x="5715000" y="990600"/>
            <a:ext cx="1752600" cy="342900"/>
            <a:chOff x="3600" y="1672"/>
            <a:chExt cx="1104" cy="216"/>
          </a:xfrm>
        </p:grpSpPr>
        <p:sp>
          <p:nvSpPr>
            <p:cNvPr id="14386" name="Text Box 76">
              <a:extLst>
                <a:ext uri="{FF2B5EF4-FFF2-40B4-BE49-F238E27FC236}">
                  <a16:creationId xmlns:a16="http://schemas.microsoft.com/office/drawing/2014/main" id="{8D3676A8-EBAC-EDDE-8699-EFAE836F73E7}"/>
                </a:ext>
              </a:extLst>
            </p:cNvPr>
            <p:cNvSpPr txBox="1">
              <a:spLocks noChangeArrowheads="1"/>
            </p:cNvSpPr>
            <p:nvPr/>
          </p:nvSpPr>
          <p:spPr bwMode="auto">
            <a:xfrm>
              <a:off x="3896" y="1672"/>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Photoresist</a:t>
              </a:r>
            </a:p>
          </p:txBody>
        </p:sp>
        <p:sp>
          <p:nvSpPr>
            <p:cNvPr id="14387" name="Line 77">
              <a:extLst>
                <a:ext uri="{FF2B5EF4-FFF2-40B4-BE49-F238E27FC236}">
                  <a16:creationId xmlns:a16="http://schemas.microsoft.com/office/drawing/2014/main" id="{0DB89483-A225-0172-7B0A-8CE9DAB0DC88}"/>
                </a:ext>
              </a:extLst>
            </p:cNvPr>
            <p:cNvSpPr>
              <a:spLocks noChangeShapeType="1"/>
            </p:cNvSpPr>
            <p:nvPr/>
          </p:nvSpPr>
          <p:spPr bwMode="auto">
            <a:xfrm flipH="1">
              <a:off x="3600" y="179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88" name="Line 78">
              <a:extLst>
                <a:ext uri="{FF2B5EF4-FFF2-40B4-BE49-F238E27FC236}">
                  <a16:creationId xmlns:a16="http://schemas.microsoft.com/office/drawing/2014/main" id="{3E39037C-2B06-C9B0-8320-013B5780858C}"/>
                </a:ext>
              </a:extLst>
            </p:cNvPr>
            <p:cNvSpPr>
              <a:spLocks noChangeShapeType="1"/>
            </p:cNvSpPr>
            <p:nvPr/>
          </p:nvSpPr>
          <p:spPr bwMode="auto">
            <a:xfrm>
              <a:off x="4464" y="179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374" name="Text Box 79">
            <a:extLst>
              <a:ext uri="{FF2B5EF4-FFF2-40B4-BE49-F238E27FC236}">
                <a16:creationId xmlns:a16="http://schemas.microsoft.com/office/drawing/2014/main" id="{0BD23ECF-C487-B8B0-0F5B-E1513E183218}"/>
              </a:ext>
            </a:extLst>
          </p:cNvPr>
          <p:cNvSpPr txBox="1">
            <a:spLocks noChangeArrowheads="1"/>
          </p:cNvSpPr>
          <p:nvPr/>
        </p:nvSpPr>
        <p:spPr bwMode="auto">
          <a:xfrm>
            <a:off x="6324600" y="16764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3-2</a:t>
            </a:r>
          </a:p>
        </p:txBody>
      </p:sp>
      <p:sp>
        <p:nvSpPr>
          <p:cNvPr id="14375" name="Text Box 80">
            <a:extLst>
              <a:ext uri="{FF2B5EF4-FFF2-40B4-BE49-F238E27FC236}">
                <a16:creationId xmlns:a16="http://schemas.microsoft.com/office/drawing/2014/main" id="{36709E9A-0987-C23E-C058-7746A33208D0}"/>
              </a:ext>
            </a:extLst>
          </p:cNvPr>
          <p:cNvSpPr txBox="1">
            <a:spLocks noChangeArrowheads="1"/>
          </p:cNvSpPr>
          <p:nvPr/>
        </p:nvSpPr>
        <p:spPr bwMode="auto">
          <a:xfrm>
            <a:off x="6324600" y="31242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3-4</a:t>
            </a:r>
          </a:p>
        </p:txBody>
      </p:sp>
      <p:sp>
        <p:nvSpPr>
          <p:cNvPr id="14376" name="Text Box 81">
            <a:extLst>
              <a:ext uri="{FF2B5EF4-FFF2-40B4-BE49-F238E27FC236}">
                <a16:creationId xmlns:a16="http://schemas.microsoft.com/office/drawing/2014/main" id="{CBD0B7F5-6784-0D66-5D3D-C69DDB364D17}"/>
              </a:ext>
            </a:extLst>
          </p:cNvPr>
          <p:cNvSpPr txBox="1">
            <a:spLocks noChangeArrowheads="1"/>
          </p:cNvSpPr>
          <p:nvPr/>
        </p:nvSpPr>
        <p:spPr bwMode="auto">
          <a:xfrm>
            <a:off x="6400800" y="40386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3-5</a:t>
            </a:r>
          </a:p>
        </p:txBody>
      </p:sp>
      <p:sp>
        <p:nvSpPr>
          <p:cNvPr id="14377" name="Text Box 82">
            <a:extLst>
              <a:ext uri="{FF2B5EF4-FFF2-40B4-BE49-F238E27FC236}">
                <a16:creationId xmlns:a16="http://schemas.microsoft.com/office/drawing/2014/main" id="{83D29DBC-CFD8-0C76-4A3B-16A9FA4D11D6}"/>
              </a:ext>
            </a:extLst>
          </p:cNvPr>
          <p:cNvSpPr txBox="1">
            <a:spLocks noChangeArrowheads="1"/>
          </p:cNvSpPr>
          <p:nvPr/>
        </p:nvSpPr>
        <p:spPr bwMode="auto">
          <a:xfrm>
            <a:off x="4876800" y="838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Side view</a:t>
            </a:r>
          </a:p>
        </p:txBody>
      </p:sp>
      <p:sp>
        <p:nvSpPr>
          <p:cNvPr id="14378" name="Text Box 83">
            <a:extLst>
              <a:ext uri="{FF2B5EF4-FFF2-40B4-BE49-F238E27FC236}">
                <a16:creationId xmlns:a16="http://schemas.microsoft.com/office/drawing/2014/main" id="{BA0DCE94-73AF-E95B-96E8-F4EBC92C8CD7}"/>
              </a:ext>
            </a:extLst>
          </p:cNvPr>
          <p:cNvSpPr txBox="1">
            <a:spLocks noChangeArrowheads="1"/>
          </p:cNvSpPr>
          <p:nvPr/>
        </p:nvSpPr>
        <p:spPr bwMode="auto">
          <a:xfrm>
            <a:off x="7162800" y="838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Top view</a:t>
            </a:r>
          </a:p>
        </p:txBody>
      </p:sp>
      <p:sp>
        <p:nvSpPr>
          <p:cNvPr id="14379" name="Text Box 84">
            <a:extLst>
              <a:ext uri="{FF2B5EF4-FFF2-40B4-BE49-F238E27FC236}">
                <a16:creationId xmlns:a16="http://schemas.microsoft.com/office/drawing/2014/main" id="{828AFDD0-6510-1E17-1666-5B3583D79AD3}"/>
              </a:ext>
            </a:extLst>
          </p:cNvPr>
          <p:cNvSpPr txBox="1">
            <a:spLocks noChangeArrowheads="1"/>
          </p:cNvSpPr>
          <p:nvPr/>
        </p:nvSpPr>
        <p:spPr bwMode="auto">
          <a:xfrm>
            <a:off x="7620000" y="258445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MASK 2</a:t>
            </a:r>
          </a:p>
        </p:txBody>
      </p:sp>
      <p:pic>
        <p:nvPicPr>
          <p:cNvPr id="14380" name="Picture 207" descr="good alignment">
            <a:extLst>
              <a:ext uri="{FF2B5EF4-FFF2-40B4-BE49-F238E27FC236}">
                <a16:creationId xmlns:a16="http://schemas.microsoft.com/office/drawing/2014/main" id="{B1C5E542-8269-11E4-93AF-FF31999B04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4762" b="40669"/>
          <a:stretch>
            <a:fillRect/>
          </a:stretch>
        </p:blipFill>
        <p:spPr bwMode="auto">
          <a:xfrm>
            <a:off x="4489450" y="4427538"/>
            <a:ext cx="2444750" cy="20018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81" name="Rectangle 179">
            <a:extLst>
              <a:ext uri="{FF2B5EF4-FFF2-40B4-BE49-F238E27FC236}">
                <a16:creationId xmlns:a16="http://schemas.microsoft.com/office/drawing/2014/main" id="{8CDD401A-8E2E-87DC-366C-B8746F7656F1}"/>
              </a:ext>
            </a:extLst>
          </p:cNvPr>
          <p:cNvSpPr>
            <a:spLocks noChangeArrowheads="1"/>
          </p:cNvSpPr>
          <p:nvPr/>
        </p:nvSpPr>
        <p:spPr bwMode="auto">
          <a:xfrm>
            <a:off x="4470400" y="6143625"/>
            <a:ext cx="2673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Sample Device 2 photo Step 3-5</a:t>
            </a:r>
          </a:p>
        </p:txBody>
      </p:sp>
      <p:pic>
        <p:nvPicPr>
          <p:cNvPr id="14382" name="Picture 4">
            <a:extLst>
              <a:ext uri="{FF2B5EF4-FFF2-40B4-BE49-F238E27FC236}">
                <a16:creationId xmlns:a16="http://schemas.microsoft.com/office/drawing/2014/main" id="{FC611FB5-4E33-7E4A-6158-319520FF1A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7600" y="4648200"/>
            <a:ext cx="1412875" cy="17843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3" name="Rectangle 182">
            <a:extLst>
              <a:ext uri="{FF2B5EF4-FFF2-40B4-BE49-F238E27FC236}">
                <a16:creationId xmlns:a16="http://schemas.microsoft.com/office/drawing/2014/main" id="{683E8D58-DA54-8BE3-2BDC-1E04A524E5F5}"/>
              </a:ext>
            </a:extLst>
          </p:cNvPr>
          <p:cNvSpPr/>
          <p:nvPr/>
        </p:nvSpPr>
        <p:spPr>
          <a:xfrm>
            <a:off x="4930907" y="5376518"/>
            <a:ext cx="2051305" cy="369332"/>
          </a:xfrm>
          <a:prstGeom prst="rect">
            <a:avLst/>
          </a:prstGeom>
        </p:spPr>
        <p:txBody>
          <a:bodyPr>
            <a:spAutoFit/>
          </a:bodyPr>
          <a:lstStyle/>
          <a:p>
            <a:pPr eaLnBrk="1" hangingPunct="1">
              <a:defRPr/>
            </a:pPr>
            <a:r>
              <a:rPr lang="en-US" b="1" dirty="0">
                <a:solidFill>
                  <a:schemeClr val="tx1">
                    <a:alpha val="18000"/>
                  </a:schemeClr>
                </a:solidFill>
              </a:rPr>
              <a:t>EVANS 3311 </a:t>
            </a:r>
          </a:p>
        </p:txBody>
      </p:sp>
      <p:sp>
        <p:nvSpPr>
          <p:cNvPr id="184" name="Rectangle 183">
            <a:extLst>
              <a:ext uri="{FF2B5EF4-FFF2-40B4-BE49-F238E27FC236}">
                <a16:creationId xmlns:a16="http://schemas.microsoft.com/office/drawing/2014/main" id="{7D71E6CA-35C1-0EC3-C9A0-1394757DA4F4}"/>
              </a:ext>
            </a:extLst>
          </p:cNvPr>
          <p:cNvSpPr/>
          <p:nvPr/>
        </p:nvSpPr>
        <p:spPr>
          <a:xfrm>
            <a:off x="7424009" y="5744043"/>
            <a:ext cx="2023438" cy="369332"/>
          </a:xfrm>
          <a:prstGeom prst="rect">
            <a:avLst/>
          </a:prstGeom>
        </p:spPr>
        <p:txBody>
          <a:bodyPr>
            <a:spAutoFit/>
          </a:bodyPr>
          <a:lstStyle/>
          <a:p>
            <a:pPr eaLnBrk="1" hangingPunct="1">
              <a:defRPr/>
            </a:pPr>
            <a:r>
              <a:rPr lang="en-US" b="1" dirty="0">
                <a:solidFill>
                  <a:schemeClr val="tx1">
                    <a:alpha val="18000"/>
                  </a:schemeClr>
                </a:solidFill>
              </a:rPr>
              <a:t>EVANS 3311 </a:t>
            </a:r>
          </a:p>
        </p:txBody>
      </p:sp>
      <p:sp>
        <p:nvSpPr>
          <p:cNvPr id="14385" name="TextBox 2">
            <a:extLst>
              <a:ext uri="{FF2B5EF4-FFF2-40B4-BE49-F238E27FC236}">
                <a16:creationId xmlns:a16="http://schemas.microsoft.com/office/drawing/2014/main" id="{4144112D-E906-70A3-579C-04027D98A540}"/>
              </a:ext>
            </a:extLst>
          </p:cNvPr>
          <p:cNvSpPr txBox="1">
            <a:spLocks noChangeArrowheads="1"/>
          </p:cNvSpPr>
          <p:nvPr/>
        </p:nvSpPr>
        <p:spPr bwMode="auto">
          <a:xfrm>
            <a:off x="6969125" y="2105025"/>
            <a:ext cx="1793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Note cross sections not to scale.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D9F11B48-5D8D-A570-3C6E-599E80CA3BE1}"/>
              </a:ext>
            </a:extLst>
          </p:cNvPr>
          <p:cNvSpPr>
            <a:spLocks noChangeArrowheads="1"/>
          </p:cNvSpPr>
          <p:nvPr/>
        </p:nvSpPr>
        <p:spPr bwMode="auto">
          <a:xfrm>
            <a:off x="762000" y="3810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Notes for Lab 3 Alignment:</a:t>
            </a:r>
          </a:p>
        </p:txBody>
      </p:sp>
      <p:sp>
        <p:nvSpPr>
          <p:cNvPr id="16387" name="TextBox 2">
            <a:extLst>
              <a:ext uri="{FF2B5EF4-FFF2-40B4-BE49-F238E27FC236}">
                <a16:creationId xmlns:a16="http://schemas.microsoft.com/office/drawing/2014/main" id="{D2D8C548-7D06-0342-8E24-CE727EFD3FDA}"/>
              </a:ext>
            </a:extLst>
          </p:cNvPr>
          <p:cNvSpPr txBox="1">
            <a:spLocks noChangeArrowheads="1"/>
          </p:cNvSpPr>
          <p:nvPr/>
        </p:nvSpPr>
        <p:spPr bwMode="auto">
          <a:xfrm>
            <a:off x="381000" y="1066800"/>
            <a:ext cx="3200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arenR"/>
            </a:pPr>
            <a:r>
              <a:rPr lang="en-US" altLang="en-US" sz="1800"/>
              <a:t>Align streets and alleys for rough alignment</a:t>
            </a:r>
          </a:p>
          <a:p>
            <a:pPr eaLnBrk="1" hangingPunct="1">
              <a:spcBef>
                <a:spcPct val="0"/>
              </a:spcBef>
              <a:buFontTx/>
              <a:buAutoNum type="arabicParenR"/>
            </a:pPr>
            <a:r>
              <a:rPr lang="en-US" altLang="en-US" sz="1800"/>
              <a:t>Use device 34 for fine alignment</a:t>
            </a:r>
          </a:p>
          <a:p>
            <a:pPr eaLnBrk="1" hangingPunct="1">
              <a:spcBef>
                <a:spcPct val="0"/>
              </a:spcBef>
              <a:buFontTx/>
              <a:buAutoNum type="arabicParenR"/>
            </a:pPr>
            <a:r>
              <a:rPr lang="en-US" altLang="en-US" sz="1800"/>
              <a:t>Check device two and make sure the ratio between source/gate overlap and drain/gate overlap is no greater than 0.7 as well as centered</a:t>
            </a:r>
          </a:p>
        </p:txBody>
      </p:sp>
      <p:pic>
        <p:nvPicPr>
          <p:cNvPr id="16388" name="Picture 2">
            <a:extLst>
              <a:ext uri="{FF2B5EF4-FFF2-40B4-BE49-F238E27FC236}">
                <a16:creationId xmlns:a16="http://schemas.microsoft.com/office/drawing/2014/main" id="{A63CD8D3-0B19-6354-4487-6EDEBF04C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8600"/>
            <a:ext cx="3490913" cy="2286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3">
            <a:extLst>
              <a:ext uri="{FF2B5EF4-FFF2-40B4-BE49-F238E27FC236}">
                <a16:creationId xmlns:a16="http://schemas.microsoft.com/office/drawing/2014/main" id="{08D6BD82-E89A-10B5-52C9-CDC74014B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743200"/>
            <a:ext cx="3048000" cy="13985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5">
            <a:extLst>
              <a:ext uri="{FF2B5EF4-FFF2-40B4-BE49-F238E27FC236}">
                <a16:creationId xmlns:a16="http://schemas.microsoft.com/office/drawing/2014/main" id="{A67BB121-ADA0-ADB9-0D0C-C3B5FEBD0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267200"/>
            <a:ext cx="4019550" cy="23717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6CC08E99-C874-5796-6A5E-856B90DEE4F4}"/>
              </a:ext>
            </a:extLst>
          </p:cNvPr>
          <p:cNvCxnSpPr/>
          <p:nvPr/>
        </p:nvCxnSpPr>
        <p:spPr>
          <a:xfrm flipV="1">
            <a:off x="3124200" y="1143000"/>
            <a:ext cx="19050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264D8E44-302C-76AC-3423-3A56A0820AB5}"/>
              </a:ext>
            </a:extLst>
          </p:cNvPr>
          <p:cNvCxnSpPr/>
          <p:nvPr/>
        </p:nvCxnSpPr>
        <p:spPr>
          <a:xfrm>
            <a:off x="2971800" y="1905000"/>
            <a:ext cx="2590800" cy="1295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C2C920E7-B395-F620-E155-A4017B9E8978}"/>
              </a:ext>
            </a:extLst>
          </p:cNvPr>
          <p:cNvCxnSpPr/>
          <p:nvPr/>
        </p:nvCxnSpPr>
        <p:spPr>
          <a:xfrm>
            <a:off x="3200400" y="3124200"/>
            <a:ext cx="1371600" cy="990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3" descr="after pirana etch">
            <a:extLst>
              <a:ext uri="{FF2B5EF4-FFF2-40B4-BE49-F238E27FC236}">
                <a16:creationId xmlns:a16="http://schemas.microsoft.com/office/drawing/2014/main" id="{0608BA65-EFA2-5B7B-4635-8FC377C7C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28" t="12820" r="5128" b="34653"/>
          <a:stretch>
            <a:fillRect/>
          </a:stretch>
        </p:blipFill>
        <p:spPr bwMode="auto">
          <a:xfrm>
            <a:off x="4495800" y="3944938"/>
            <a:ext cx="2743200" cy="24098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 Box 4">
            <a:extLst>
              <a:ext uri="{FF2B5EF4-FFF2-40B4-BE49-F238E27FC236}">
                <a16:creationId xmlns:a16="http://schemas.microsoft.com/office/drawing/2014/main" id="{3522A42F-4B87-993C-2992-83D09008A67E}"/>
              </a:ext>
            </a:extLst>
          </p:cNvPr>
          <p:cNvSpPr txBox="1">
            <a:spLocks noChangeArrowheads="1"/>
          </p:cNvSpPr>
          <p:nvPr/>
        </p:nvSpPr>
        <p:spPr bwMode="auto">
          <a:xfrm>
            <a:off x="533400" y="19685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Step 3 - Define Gate and Pre-contacts (Lab 4 and Lab 5) continued</a:t>
            </a:r>
          </a:p>
        </p:txBody>
      </p:sp>
      <p:graphicFrame>
        <p:nvGraphicFramePr>
          <p:cNvPr id="6257" name="Group 113">
            <a:extLst>
              <a:ext uri="{FF2B5EF4-FFF2-40B4-BE49-F238E27FC236}">
                <a16:creationId xmlns:a16="http://schemas.microsoft.com/office/drawing/2014/main" id="{8F6C5975-A30B-699C-C4F4-57CBF9E0C658}"/>
              </a:ext>
            </a:extLst>
          </p:cNvPr>
          <p:cNvGraphicFramePr>
            <a:graphicFrameLocks noGrp="1"/>
          </p:cNvGraphicFramePr>
          <p:nvPr/>
        </p:nvGraphicFramePr>
        <p:xfrm>
          <a:off x="152400" y="914400"/>
          <a:ext cx="4191000" cy="5614990"/>
        </p:xfrm>
        <a:graphic>
          <a:graphicData uri="http://schemas.openxmlformats.org/drawingml/2006/table">
            <a:tbl>
              <a:tblPr/>
              <a:tblGrid>
                <a:gridCol w="2382838">
                  <a:extLst>
                    <a:ext uri="{9D8B030D-6E8A-4147-A177-3AD203B41FA5}">
                      <a16:colId xmlns:a16="http://schemas.microsoft.com/office/drawing/2014/main" val="20000"/>
                    </a:ext>
                  </a:extLst>
                </a:gridCol>
                <a:gridCol w="1808162">
                  <a:extLst>
                    <a:ext uri="{9D8B030D-6E8A-4147-A177-3AD203B41FA5}">
                      <a16:colId xmlns:a16="http://schemas.microsoft.com/office/drawing/2014/main" val="20001"/>
                    </a:ext>
                  </a:extLst>
                </a:gridCol>
              </a:tblGrid>
              <a:tr h="45719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3-7. Bake 120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for 5 min</a:t>
                      </a: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5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3-8. Etch field oxide in BOE full strength at 38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for 1 and 1/2 min for whole wafer, 10 more sec for thicker parts</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Oxide in the gate takes longer than that in the pre-contacts to remove</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19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3-9. Spray Rinse with DI Water and blow dry with Nitrogen</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7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3-10. Inspect for complete oxide removal</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All three windows (gate and two pre-contacts) have to look clear</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7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3-11. Strip Resist with Acetone followed by IPA, then blow dry with nitrogen</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Three times</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58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3-12. Inspect and take photos</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07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3-13. Pre-gate cleanup in piranha strip  H</a:t>
                      </a:r>
                      <a:r>
                        <a:rPr kumimoji="0" lang="en-US" altLang="en-US" sz="1200" b="0" i="0" u="none" strike="noStrike" cap="none" normalizeH="0" baseline="-25000" dirty="0">
                          <a:ln>
                            <a:noFill/>
                          </a:ln>
                          <a:solidFill>
                            <a:schemeClr val="tx1"/>
                          </a:solidFill>
                          <a:effectLst/>
                          <a:latin typeface="Arial" panose="020B0604020202020204" pitchFamily="34" charset="0"/>
                        </a:rPr>
                        <a:t>2</a:t>
                      </a:r>
                      <a:r>
                        <a:rPr kumimoji="0" lang="en-US" altLang="en-US" sz="1200" b="0" i="0" u="none" strike="noStrike" cap="none" normalizeH="0" baseline="0" dirty="0">
                          <a:ln>
                            <a:noFill/>
                          </a:ln>
                          <a:solidFill>
                            <a:schemeClr val="tx1"/>
                          </a:solidFill>
                          <a:effectLst/>
                          <a:latin typeface="Arial" panose="020B0604020202020204" pitchFamily="34" charset="0"/>
                        </a:rPr>
                        <a:t>SO</a:t>
                      </a:r>
                      <a:r>
                        <a:rPr kumimoji="0" lang="en-US" altLang="en-US" sz="1200" b="0" i="0" u="none" strike="noStrike" cap="none" normalizeH="0" baseline="-25000" dirty="0">
                          <a:ln>
                            <a:noFill/>
                          </a:ln>
                          <a:solidFill>
                            <a:schemeClr val="tx1"/>
                          </a:solidFill>
                          <a:effectLst/>
                          <a:latin typeface="Arial" panose="020B0604020202020204" pitchFamily="34" charset="0"/>
                        </a:rPr>
                        <a:t>4</a:t>
                      </a:r>
                      <a:r>
                        <a:rPr kumimoji="0" lang="en-US" altLang="en-US" sz="1200" b="0" i="0" u="none" strike="noStrike" cap="none" normalizeH="0" baseline="0" dirty="0">
                          <a:ln>
                            <a:noFill/>
                          </a:ln>
                          <a:solidFill>
                            <a:schemeClr val="tx1"/>
                          </a:solidFill>
                          <a:effectLst/>
                          <a:latin typeface="Arial" panose="020B0604020202020204" pitchFamily="34" charset="0"/>
                        </a:rPr>
                        <a:t>:H</a:t>
                      </a:r>
                      <a:r>
                        <a:rPr kumimoji="0" lang="en-US" altLang="en-US" sz="1200" b="0" i="0" u="none" strike="noStrike" cap="none" normalizeH="0" baseline="-25000" dirty="0">
                          <a:ln>
                            <a:noFill/>
                          </a:ln>
                          <a:solidFill>
                            <a:schemeClr val="tx1"/>
                          </a:solidFill>
                          <a:effectLst/>
                          <a:latin typeface="Arial" panose="020B0604020202020204" pitchFamily="34" charset="0"/>
                        </a:rPr>
                        <a:t>2</a:t>
                      </a:r>
                      <a:r>
                        <a:rPr kumimoji="0" lang="en-US" altLang="en-US" sz="1200" b="0" i="0" u="none" strike="noStrike" cap="none" normalizeH="0" baseline="0" dirty="0">
                          <a:ln>
                            <a:noFill/>
                          </a:ln>
                          <a:solidFill>
                            <a:schemeClr val="tx1"/>
                          </a:solidFill>
                          <a:effectLst/>
                          <a:latin typeface="Arial" panose="020B0604020202020204" pitchFamily="34" charset="0"/>
                        </a:rPr>
                        <a:t>0</a:t>
                      </a:r>
                      <a:r>
                        <a:rPr kumimoji="0" lang="en-US" altLang="en-US" sz="1200" b="0" i="0" u="none" strike="noStrike" cap="none" normalizeH="0" baseline="-25000" dirty="0">
                          <a:ln>
                            <a:noFill/>
                          </a:ln>
                          <a:solidFill>
                            <a:schemeClr val="tx1"/>
                          </a:solidFill>
                          <a:effectLst/>
                          <a:latin typeface="Arial" panose="020B0604020202020204" pitchFamily="34" charset="0"/>
                        </a:rPr>
                        <a:t>2</a:t>
                      </a:r>
                      <a:r>
                        <a:rPr kumimoji="0" lang="en-US" altLang="en-US" sz="1200" b="0" i="0" u="none" strike="noStrike" cap="none" normalizeH="0" baseline="0" dirty="0">
                          <a:ln>
                            <a:noFill/>
                          </a:ln>
                          <a:solidFill>
                            <a:schemeClr val="tx1"/>
                          </a:solidFill>
                          <a:effectLst/>
                          <a:latin typeface="Arial" panose="020B0604020202020204" pitchFamily="34" charset="0"/>
                        </a:rPr>
                        <a:t> (60:40) for 5 min </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Each day use freshly prepared piranha strip</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007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3-14. Rinse with DI water for 3 min and blow dry with nitrogen</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04277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3-15. Gate oxidation at     1000 </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in oxygen for 80 min and measure gate oxide thickness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Target  700 – 900 Å</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Color chart can be used to estimate gate oxide thickness</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7444" name="Text Box 27">
            <a:extLst>
              <a:ext uri="{FF2B5EF4-FFF2-40B4-BE49-F238E27FC236}">
                <a16:creationId xmlns:a16="http://schemas.microsoft.com/office/drawing/2014/main" id="{D3070771-0D5B-C9A7-2C22-2427AA9D6D3F}"/>
              </a:ext>
            </a:extLst>
          </p:cNvPr>
          <p:cNvSpPr txBox="1">
            <a:spLocks noChangeArrowheads="1"/>
          </p:cNvSpPr>
          <p:nvPr/>
        </p:nvSpPr>
        <p:spPr bwMode="auto">
          <a:xfrm>
            <a:off x="533400" y="533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Lab 5</a:t>
            </a:r>
          </a:p>
        </p:txBody>
      </p:sp>
      <p:sp>
        <p:nvSpPr>
          <p:cNvPr id="17445" name="Text Box 78">
            <a:extLst>
              <a:ext uri="{FF2B5EF4-FFF2-40B4-BE49-F238E27FC236}">
                <a16:creationId xmlns:a16="http://schemas.microsoft.com/office/drawing/2014/main" id="{5EC19C46-B520-BB09-EFD0-1BBAF7CDE7DC}"/>
              </a:ext>
            </a:extLst>
          </p:cNvPr>
          <p:cNvSpPr txBox="1">
            <a:spLocks noChangeArrowheads="1"/>
          </p:cNvSpPr>
          <p:nvPr/>
        </p:nvSpPr>
        <p:spPr bwMode="auto">
          <a:xfrm>
            <a:off x="2743200" y="53340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Notes</a:t>
            </a:r>
          </a:p>
        </p:txBody>
      </p:sp>
      <p:pic>
        <p:nvPicPr>
          <p:cNvPr id="17446" name="Picture 89">
            <a:extLst>
              <a:ext uri="{FF2B5EF4-FFF2-40B4-BE49-F238E27FC236}">
                <a16:creationId xmlns:a16="http://schemas.microsoft.com/office/drawing/2014/main" id="{7D92319F-CDBB-9D40-C879-1AA51CCB260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09800"/>
            <a:ext cx="167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7" name="Picture 92">
            <a:extLst>
              <a:ext uri="{FF2B5EF4-FFF2-40B4-BE49-F238E27FC236}">
                <a16:creationId xmlns:a16="http://schemas.microsoft.com/office/drawing/2014/main" id="{48B6FF72-70A3-195A-56BE-EE25407D743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2004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8" name="Picture 93">
            <a:extLst>
              <a:ext uri="{FF2B5EF4-FFF2-40B4-BE49-F238E27FC236}">
                <a16:creationId xmlns:a16="http://schemas.microsoft.com/office/drawing/2014/main" id="{F0A57398-2372-283B-FE32-3E280EF2DB6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447800"/>
            <a:ext cx="1752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Picture 94">
            <a:extLst>
              <a:ext uri="{FF2B5EF4-FFF2-40B4-BE49-F238E27FC236}">
                <a16:creationId xmlns:a16="http://schemas.microsoft.com/office/drawing/2014/main" id="{B31FF7A4-BB91-7A06-F26A-BBAD1499844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133600"/>
            <a:ext cx="16113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Picture 95">
            <a:extLst>
              <a:ext uri="{FF2B5EF4-FFF2-40B4-BE49-F238E27FC236}">
                <a16:creationId xmlns:a16="http://schemas.microsoft.com/office/drawing/2014/main" id="{6DE7DAA8-CE4D-7D68-B78A-F7AF6B75CA53}"/>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3200400"/>
            <a:ext cx="1676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1" name="Text Box 96">
            <a:extLst>
              <a:ext uri="{FF2B5EF4-FFF2-40B4-BE49-F238E27FC236}">
                <a16:creationId xmlns:a16="http://schemas.microsoft.com/office/drawing/2014/main" id="{4D9F7920-0A03-DA8A-17C8-378AA4F8FAA9}"/>
              </a:ext>
            </a:extLst>
          </p:cNvPr>
          <p:cNvSpPr txBox="1">
            <a:spLocks noChangeArrowheads="1"/>
          </p:cNvSpPr>
          <p:nvPr/>
        </p:nvSpPr>
        <p:spPr bwMode="auto">
          <a:xfrm>
            <a:off x="6248400" y="17526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3-9</a:t>
            </a:r>
          </a:p>
        </p:txBody>
      </p:sp>
      <p:sp>
        <p:nvSpPr>
          <p:cNvPr id="17452" name="Text Box 97">
            <a:extLst>
              <a:ext uri="{FF2B5EF4-FFF2-40B4-BE49-F238E27FC236}">
                <a16:creationId xmlns:a16="http://schemas.microsoft.com/office/drawing/2014/main" id="{139B48F0-0A50-6BC0-4DEC-8D1F2CD647C6}"/>
              </a:ext>
            </a:extLst>
          </p:cNvPr>
          <p:cNvSpPr txBox="1">
            <a:spLocks noChangeArrowheads="1"/>
          </p:cNvSpPr>
          <p:nvPr/>
        </p:nvSpPr>
        <p:spPr bwMode="auto">
          <a:xfrm>
            <a:off x="6172200" y="25146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3-12</a:t>
            </a:r>
          </a:p>
        </p:txBody>
      </p:sp>
      <p:sp>
        <p:nvSpPr>
          <p:cNvPr id="17453" name="Text Box 98">
            <a:extLst>
              <a:ext uri="{FF2B5EF4-FFF2-40B4-BE49-F238E27FC236}">
                <a16:creationId xmlns:a16="http://schemas.microsoft.com/office/drawing/2014/main" id="{A32B43E2-6413-65B7-3FA6-156FBAB1B82C}"/>
              </a:ext>
            </a:extLst>
          </p:cNvPr>
          <p:cNvSpPr txBox="1">
            <a:spLocks noChangeArrowheads="1"/>
          </p:cNvSpPr>
          <p:nvPr/>
        </p:nvSpPr>
        <p:spPr bwMode="auto">
          <a:xfrm>
            <a:off x="6172200" y="35052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Fig. 3-17</a:t>
            </a:r>
          </a:p>
        </p:txBody>
      </p:sp>
      <p:sp>
        <p:nvSpPr>
          <p:cNvPr id="17454" name="Text Box 99">
            <a:extLst>
              <a:ext uri="{FF2B5EF4-FFF2-40B4-BE49-F238E27FC236}">
                <a16:creationId xmlns:a16="http://schemas.microsoft.com/office/drawing/2014/main" id="{56CB34DA-C7BD-1EEE-2F86-F6C763C8E7BC}"/>
              </a:ext>
            </a:extLst>
          </p:cNvPr>
          <p:cNvSpPr txBox="1">
            <a:spLocks noChangeArrowheads="1"/>
          </p:cNvSpPr>
          <p:nvPr/>
        </p:nvSpPr>
        <p:spPr bwMode="auto">
          <a:xfrm>
            <a:off x="4876800" y="10668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Side view</a:t>
            </a:r>
          </a:p>
        </p:txBody>
      </p:sp>
      <p:sp>
        <p:nvSpPr>
          <p:cNvPr id="17455" name="Text Box 100">
            <a:extLst>
              <a:ext uri="{FF2B5EF4-FFF2-40B4-BE49-F238E27FC236}">
                <a16:creationId xmlns:a16="http://schemas.microsoft.com/office/drawing/2014/main" id="{8713C48E-4729-B705-22A4-5834727620C1}"/>
              </a:ext>
            </a:extLst>
          </p:cNvPr>
          <p:cNvSpPr txBox="1">
            <a:spLocks noChangeArrowheads="1"/>
          </p:cNvSpPr>
          <p:nvPr/>
        </p:nvSpPr>
        <p:spPr bwMode="auto">
          <a:xfrm>
            <a:off x="7239000" y="9906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t>Top view</a:t>
            </a:r>
          </a:p>
        </p:txBody>
      </p:sp>
      <p:grpSp>
        <p:nvGrpSpPr>
          <p:cNvPr id="17456" name="Group 101">
            <a:extLst>
              <a:ext uri="{FF2B5EF4-FFF2-40B4-BE49-F238E27FC236}">
                <a16:creationId xmlns:a16="http://schemas.microsoft.com/office/drawing/2014/main" id="{3672CA3D-0329-9BEA-0350-C07EFAB4891C}"/>
              </a:ext>
            </a:extLst>
          </p:cNvPr>
          <p:cNvGrpSpPr>
            <a:grpSpLocks/>
          </p:cNvGrpSpPr>
          <p:nvPr/>
        </p:nvGrpSpPr>
        <p:grpSpPr bwMode="auto">
          <a:xfrm>
            <a:off x="5867400" y="2819400"/>
            <a:ext cx="1231900" cy="342900"/>
            <a:chOff x="3760" y="1176"/>
            <a:chExt cx="776" cy="216"/>
          </a:xfrm>
        </p:grpSpPr>
        <p:sp>
          <p:nvSpPr>
            <p:cNvPr id="17491" name="Text Box 102">
              <a:extLst>
                <a:ext uri="{FF2B5EF4-FFF2-40B4-BE49-F238E27FC236}">
                  <a16:creationId xmlns:a16="http://schemas.microsoft.com/office/drawing/2014/main" id="{551D7B62-915E-B1FF-C896-EB86A894E95C}"/>
                </a:ext>
              </a:extLst>
            </p:cNvPr>
            <p:cNvSpPr txBox="1">
              <a:spLocks noChangeArrowheads="1"/>
            </p:cNvSpPr>
            <p:nvPr/>
          </p:nvSpPr>
          <p:spPr bwMode="auto">
            <a:xfrm>
              <a:off x="3984" y="1176"/>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SiO</a:t>
              </a:r>
              <a:r>
                <a:rPr lang="en-US" altLang="en-US" sz="1200" b="1" baseline="-25000"/>
                <a:t>2</a:t>
              </a:r>
              <a:endParaRPr lang="en-US" altLang="en-US" sz="1200" b="1"/>
            </a:p>
          </p:txBody>
        </p:sp>
        <p:sp>
          <p:nvSpPr>
            <p:cNvPr id="17492" name="Line 103">
              <a:extLst>
                <a:ext uri="{FF2B5EF4-FFF2-40B4-BE49-F238E27FC236}">
                  <a16:creationId xmlns:a16="http://schemas.microsoft.com/office/drawing/2014/main" id="{EBB1449D-2117-2113-F26F-9BB55A52AA46}"/>
                </a:ext>
              </a:extLst>
            </p:cNvPr>
            <p:cNvSpPr>
              <a:spLocks noChangeShapeType="1"/>
            </p:cNvSpPr>
            <p:nvPr/>
          </p:nvSpPr>
          <p:spPr bwMode="auto">
            <a:xfrm flipH="1">
              <a:off x="3760" y="1296"/>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93" name="Line 104">
              <a:extLst>
                <a:ext uri="{FF2B5EF4-FFF2-40B4-BE49-F238E27FC236}">
                  <a16:creationId xmlns:a16="http://schemas.microsoft.com/office/drawing/2014/main" id="{AF24A4DF-5EDC-2EFF-2A82-1333F2B8CFF8}"/>
                </a:ext>
              </a:extLst>
            </p:cNvPr>
            <p:cNvSpPr>
              <a:spLocks noChangeShapeType="1"/>
            </p:cNvSpPr>
            <p:nvPr/>
          </p:nvSpPr>
          <p:spPr bwMode="auto">
            <a:xfrm>
              <a:off x="4296" y="1296"/>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57" name="Rectangle 21">
            <a:extLst>
              <a:ext uri="{FF2B5EF4-FFF2-40B4-BE49-F238E27FC236}">
                <a16:creationId xmlns:a16="http://schemas.microsoft.com/office/drawing/2014/main" id="{7C5F8B85-AB68-D41A-F117-6537A34C865C}"/>
              </a:ext>
            </a:extLst>
          </p:cNvPr>
          <p:cNvSpPr>
            <a:spLocks noChangeArrowheads="1"/>
          </p:cNvSpPr>
          <p:nvPr/>
        </p:nvSpPr>
        <p:spPr bwMode="auto">
          <a:xfrm>
            <a:off x="4576763" y="6091238"/>
            <a:ext cx="28146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1"/>
              <a:t>Sample Device 2 photo Step 3-14 (Lab 5) </a:t>
            </a:r>
          </a:p>
        </p:txBody>
      </p:sp>
      <p:sp>
        <p:nvSpPr>
          <p:cNvPr id="23" name="Rectangle 22">
            <a:extLst>
              <a:ext uri="{FF2B5EF4-FFF2-40B4-BE49-F238E27FC236}">
                <a16:creationId xmlns:a16="http://schemas.microsoft.com/office/drawing/2014/main" id="{65516CA1-10E5-292A-69E6-22339BA8283D}"/>
              </a:ext>
            </a:extLst>
          </p:cNvPr>
          <p:cNvSpPr/>
          <p:nvPr/>
        </p:nvSpPr>
        <p:spPr>
          <a:xfrm>
            <a:off x="5084281" y="5282925"/>
            <a:ext cx="2023438" cy="369332"/>
          </a:xfrm>
          <a:prstGeom prst="rect">
            <a:avLst/>
          </a:prstGeom>
        </p:spPr>
        <p:txBody>
          <a:bodyPr>
            <a:spAutoFit/>
          </a:bodyPr>
          <a:lstStyle/>
          <a:p>
            <a:pPr eaLnBrk="1" hangingPunct="1">
              <a:defRPr/>
            </a:pPr>
            <a:r>
              <a:rPr lang="en-US" b="1" dirty="0">
                <a:solidFill>
                  <a:schemeClr val="tx1">
                    <a:alpha val="18000"/>
                  </a:schemeClr>
                </a:solidFill>
              </a:rPr>
              <a:t>EVANS 3311 </a:t>
            </a:r>
          </a:p>
        </p:txBody>
      </p:sp>
      <p:sp>
        <p:nvSpPr>
          <p:cNvPr id="17459" name="AutoShape 55">
            <a:extLst>
              <a:ext uri="{FF2B5EF4-FFF2-40B4-BE49-F238E27FC236}">
                <a16:creationId xmlns:a16="http://schemas.microsoft.com/office/drawing/2014/main" id="{A734915A-32A3-5140-4022-208A1BD60BE9}"/>
              </a:ext>
            </a:extLst>
          </p:cNvPr>
          <p:cNvSpPr>
            <a:spLocks noChangeAspect="1" noChangeArrowheads="1" noTextEdit="1"/>
          </p:cNvSpPr>
          <p:nvPr/>
        </p:nvSpPr>
        <p:spPr bwMode="auto">
          <a:xfrm>
            <a:off x="4419600" y="1447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60" name="Rectangle 57">
            <a:extLst>
              <a:ext uri="{FF2B5EF4-FFF2-40B4-BE49-F238E27FC236}">
                <a16:creationId xmlns:a16="http://schemas.microsoft.com/office/drawing/2014/main" id="{9B1F0D82-82A5-E73A-4822-835B1FD0A92E}"/>
              </a:ext>
            </a:extLst>
          </p:cNvPr>
          <p:cNvSpPr>
            <a:spLocks noChangeArrowheads="1"/>
          </p:cNvSpPr>
          <p:nvPr/>
        </p:nvSpPr>
        <p:spPr bwMode="auto">
          <a:xfrm>
            <a:off x="4422775" y="1425575"/>
            <a:ext cx="141288" cy="777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61" name="Rectangle 58">
            <a:extLst>
              <a:ext uri="{FF2B5EF4-FFF2-40B4-BE49-F238E27FC236}">
                <a16:creationId xmlns:a16="http://schemas.microsoft.com/office/drawing/2014/main" id="{CDC3591F-F032-9C09-F740-E58D4082C0AC}"/>
              </a:ext>
            </a:extLst>
          </p:cNvPr>
          <p:cNvSpPr>
            <a:spLocks noChangeArrowheads="1"/>
          </p:cNvSpPr>
          <p:nvPr/>
        </p:nvSpPr>
        <p:spPr bwMode="auto">
          <a:xfrm>
            <a:off x="5949950" y="1416050"/>
            <a:ext cx="142875" cy="873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62" name="Rectangle 59">
            <a:extLst>
              <a:ext uri="{FF2B5EF4-FFF2-40B4-BE49-F238E27FC236}">
                <a16:creationId xmlns:a16="http://schemas.microsoft.com/office/drawing/2014/main" id="{F2329163-FB95-509A-FDA0-4A51759AA86E}"/>
              </a:ext>
            </a:extLst>
          </p:cNvPr>
          <p:cNvSpPr>
            <a:spLocks noChangeArrowheads="1"/>
          </p:cNvSpPr>
          <p:nvPr/>
        </p:nvSpPr>
        <p:spPr bwMode="auto">
          <a:xfrm>
            <a:off x="4422775" y="1501775"/>
            <a:ext cx="141288" cy="508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63" name="Rectangle 60">
            <a:extLst>
              <a:ext uri="{FF2B5EF4-FFF2-40B4-BE49-F238E27FC236}">
                <a16:creationId xmlns:a16="http://schemas.microsoft.com/office/drawing/2014/main" id="{79990DE2-83AE-B700-F109-7DA47B687045}"/>
              </a:ext>
            </a:extLst>
          </p:cNvPr>
          <p:cNvSpPr>
            <a:spLocks noChangeArrowheads="1"/>
          </p:cNvSpPr>
          <p:nvPr/>
        </p:nvSpPr>
        <p:spPr bwMode="auto">
          <a:xfrm>
            <a:off x="5953125" y="1501775"/>
            <a:ext cx="139700" cy="508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64" name="Rectangle 61">
            <a:extLst>
              <a:ext uri="{FF2B5EF4-FFF2-40B4-BE49-F238E27FC236}">
                <a16:creationId xmlns:a16="http://schemas.microsoft.com/office/drawing/2014/main" id="{88D7FF56-DB78-3AEE-3229-94AFC620E6C8}"/>
              </a:ext>
            </a:extLst>
          </p:cNvPr>
          <p:cNvSpPr>
            <a:spLocks noChangeArrowheads="1"/>
          </p:cNvSpPr>
          <p:nvPr/>
        </p:nvSpPr>
        <p:spPr bwMode="auto">
          <a:xfrm>
            <a:off x="4422775" y="1550988"/>
            <a:ext cx="141288" cy="508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65" name="Rectangle 62">
            <a:extLst>
              <a:ext uri="{FF2B5EF4-FFF2-40B4-BE49-F238E27FC236}">
                <a16:creationId xmlns:a16="http://schemas.microsoft.com/office/drawing/2014/main" id="{643E0586-D94D-40B2-4664-C17FC95D90E7}"/>
              </a:ext>
            </a:extLst>
          </p:cNvPr>
          <p:cNvSpPr>
            <a:spLocks noChangeArrowheads="1"/>
          </p:cNvSpPr>
          <p:nvPr/>
        </p:nvSpPr>
        <p:spPr bwMode="auto">
          <a:xfrm>
            <a:off x="4659313" y="1508125"/>
            <a:ext cx="201612" cy="936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66" name="Rectangle 63">
            <a:extLst>
              <a:ext uri="{FF2B5EF4-FFF2-40B4-BE49-F238E27FC236}">
                <a16:creationId xmlns:a16="http://schemas.microsoft.com/office/drawing/2014/main" id="{FE3CD8F5-7302-D1C1-7AFF-CDB0135FA2E3}"/>
              </a:ext>
            </a:extLst>
          </p:cNvPr>
          <p:cNvSpPr>
            <a:spLocks noChangeArrowheads="1"/>
          </p:cNvSpPr>
          <p:nvPr/>
        </p:nvSpPr>
        <p:spPr bwMode="auto">
          <a:xfrm>
            <a:off x="5656263" y="1508125"/>
            <a:ext cx="200025" cy="936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67" name="Rectangle 64">
            <a:extLst>
              <a:ext uri="{FF2B5EF4-FFF2-40B4-BE49-F238E27FC236}">
                <a16:creationId xmlns:a16="http://schemas.microsoft.com/office/drawing/2014/main" id="{9E728A09-7B83-9B8C-B316-00B574713745}"/>
              </a:ext>
            </a:extLst>
          </p:cNvPr>
          <p:cNvSpPr>
            <a:spLocks noChangeArrowheads="1"/>
          </p:cNvSpPr>
          <p:nvPr/>
        </p:nvSpPr>
        <p:spPr bwMode="auto">
          <a:xfrm>
            <a:off x="5953125" y="1550988"/>
            <a:ext cx="139700" cy="508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68" name="Rectangle 65">
            <a:extLst>
              <a:ext uri="{FF2B5EF4-FFF2-40B4-BE49-F238E27FC236}">
                <a16:creationId xmlns:a16="http://schemas.microsoft.com/office/drawing/2014/main" id="{B2C678A8-6434-F4F5-4F1D-92FD30224E14}"/>
              </a:ext>
            </a:extLst>
          </p:cNvPr>
          <p:cNvSpPr>
            <a:spLocks noChangeArrowheads="1"/>
          </p:cNvSpPr>
          <p:nvPr/>
        </p:nvSpPr>
        <p:spPr bwMode="auto">
          <a:xfrm>
            <a:off x="4422775" y="1600200"/>
            <a:ext cx="141288" cy="508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69" name="Rectangle 66">
            <a:extLst>
              <a:ext uri="{FF2B5EF4-FFF2-40B4-BE49-F238E27FC236}">
                <a16:creationId xmlns:a16="http://schemas.microsoft.com/office/drawing/2014/main" id="{3B7B5647-34EF-D9BE-A8BD-4FE369FBF526}"/>
              </a:ext>
            </a:extLst>
          </p:cNvPr>
          <p:cNvSpPr>
            <a:spLocks noChangeArrowheads="1"/>
          </p:cNvSpPr>
          <p:nvPr/>
        </p:nvSpPr>
        <p:spPr bwMode="auto">
          <a:xfrm>
            <a:off x="4659313" y="1600200"/>
            <a:ext cx="201612" cy="508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70" name="Rectangle 67">
            <a:extLst>
              <a:ext uri="{FF2B5EF4-FFF2-40B4-BE49-F238E27FC236}">
                <a16:creationId xmlns:a16="http://schemas.microsoft.com/office/drawing/2014/main" id="{9300CBB5-C5C5-133E-92AD-6C87E11F747D}"/>
              </a:ext>
            </a:extLst>
          </p:cNvPr>
          <p:cNvSpPr>
            <a:spLocks noChangeArrowheads="1"/>
          </p:cNvSpPr>
          <p:nvPr/>
        </p:nvSpPr>
        <p:spPr bwMode="auto">
          <a:xfrm>
            <a:off x="5656263" y="1600200"/>
            <a:ext cx="200025" cy="508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71" name="Rectangle 68">
            <a:extLst>
              <a:ext uri="{FF2B5EF4-FFF2-40B4-BE49-F238E27FC236}">
                <a16:creationId xmlns:a16="http://schemas.microsoft.com/office/drawing/2014/main" id="{7BCCCF9B-A9B6-D76B-9549-FD6F4731EDCF}"/>
              </a:ext>
            </a:extLst>
          </p:cNvPr>
          <p:cNvSpPr>
            <a:spLocks noChangeArrowheads="1"/>
          </p:cNvSpPr>
          <p:nvPr/>
        </p:nvSpPr>
        <p:spPr bwMode="auto">
          <a:xfrm>
            <a:off x="5953125" y="1600200"/>
            <a:ext cx="139700" cy="508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72" name="Rectangle 69">
            <a:extLst>
              <a:ext uri="{FF2B5EF4-FFF2-40B4-BE49-F238E27FC236}">
                <a16:creationId xmlns:a16="http://schemas.microsoft.com/office/drawing/2014/main" id="{ED5CBBC6-3F8E-E0C4-CC3B-49DE56021C7B}"/>
              </a:ext>
            </a:extLst>
          </p:cNvPr>
          <p:cNvSpPr>
            <a:spLocks noChangeArrowheads="1"/>
          </p:cNvSpPr>
          <p:nvPr/>
        </p:nvSpPr>
        <p:spPr bwMode="auto">
          <a:xfrm>
            <a:off x="4422775" y="1651000"/>
            <a:ext cx="1670050" cy="2508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73" name="Line 70">
            <a:extLst>
              <a:ext uri="{FF2B5EF4-FFF2-40B4-BE49-F238E27FC236}">
                <a16:creationId xmlns:a16="http://schemas.microsoft.com/office/drawing/2014/main" id="{4EE1A324-E594-1551-47FC-DE8B1C29CA90}"/>
              </a:ext>
            </a:extLst>
          </p:cNvPr>
          <p:cNvSpPr>
            <a:spLocks noChangeShapeType="1"/>
          </p:cNvSpPr>
          <p:nvPr/>
        </p:nvSpPr>
        <p:spPr bwMode="auto">
          <a:xfrm>
            <a:off x="4427538" y="1547813"/>
            <a:ext cx="1381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4" name="Rectangle 71">
            <a:extLst>
              <a:ext uri="{FF2B5EF4-FFF2-40B4-BE49-F238E27FC236}">
                <a16:creationId xmlns:a16="http://schemas.microsoft.com/office/drawing/2014/main" id="{FE25711D-695E-9C62-2A45-E4FFF2D8A6BD}"/>
              </a:ext>
            </a:extLst>
          </p:cNvPr>
          <p:cNvSpPr>
            <a:spLocks noChangeArrowheads="1"/>
          </p:cNvSpPr>
          <p:nvPr/>
        </p:nvSpPr>
        <p:spPr bwMode="auto">
          <a:xfrm>
            <a:off x="4427538" y="1547813"/>
            <a:ext cx="138112" cy="7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75" name="Line 72">
            <a:extLst>
              <a:ext uri="{FF2B5EF4-FFF2-40B4-BE49-F238E27FC236}">
                <a16:creationId xmlns:a16="http://schemas.microsoft.com/office/drawing/2014/main" id="{723B7976-8A0E-9EA6-9A66-EA6E400B3AB6}"/>
              </a:ext>
            </a:extLst>
          </p:cNvPr>
          <p:cNvSpPr>
            <a:spLocks noChangeShapeType="1"/>
          </p:cNvSpPr>
          <p:nvPr/>
        </p:nvSpPr>
        <p:spPr bwMode="auto">
          <a:xfrm>
            <a:off x="4419600" y="1547813"/>
            <a:ext cx="0" cy="3571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Rectangle 73">
            <a:extLst>
              <a:ext uri="{FF2B5EF4-FFF2-40B4-BE49-F238E27FC236}">
                <a16:creationId xmlns:a16="http://schemas.microsoft.com/office/drawing/2014/main" id="{5AB0D03B-B2EC-C4F0-304E-7A01A02C5B04}"/>
              </a:ext>
            </a:extLst>
          </p:cNvPr>
          <p:cNvSpPr>
            <a:spLocks noChangeArrowheads="1"/>
          </p:cNvSpPr>
          <p:nvPr/>
        </p:nvSpPr>
        <p:spPr bwMode="auto">
          <a:xfrm>
            <a:off x="4419600" y="1547813"/>
            <a:ext cx="7938" cy="357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77" name="Line 74">
            <a:extLst>
              <a:ext uri="{FF2B5EF4-FFF2-40B4-BE49-F238E27FC236}">
                <a16:creationId xmlns:a16="http://schemas.microsoft.com/office/drawing/2014/main" id="{CCEFEE7E-BF0D-2D4E-04B0-6F78BE930615}"/>
              </a:ext>
            </a:extLst>
          </p:cNvPr>
          <p:cNvSpPr>
            <a:spLocks noChangeShapeType="1"/>
          </p:cNvSpPr>
          <p:nvPr/>
        </p:nvSpPr>
        <p:spPr bwMode="auto">
          <a:xfrm>
            <a:off x="4559300" y="1555750"/>
            <a:ext cx="0" cy="98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Rectangle 75">
            <a:extLst>
              <a:ext uri="{FF2B5EF4-FFF2-40B4-BE49-F238E27FC236}">
                <a16:creationId xmlns:a16="http://schemas.microsoft.com/office/drawing/2014/main" id="{03AC8D0C-DDE3-5F94-C043-D3511185B5B9}"/>
              </a:ext>
            </a:extLst>
          </p:cNvPr>
          <p:cNvSpPr>
            <a:spLocks noChangeArrowheads="1"/>
          </p:cNvSpPr>
          <p:nvPr/>
        </p:nvSpPr>
        <p:spPr bwMode="auto">
          <a:xfrm>
            <a:off x="4559300" y="1555750"/>
            <a:ext cx="6350"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79" name="Line 76">
            <a:extLst>
              <a:ext uri="{FF2B5EF4-FFF2-40B4-BE49-F238E27FC236}">
                <a16:creationId xmlns:a16="http://schemas.microsoft.com/office/drawing/2014/main" id="{FFF48325-CD1A-ECCF-B242-F48D44DD5C45}"/>
              </a:ext>
            </a:extLst>
          </p:cNvPr>
          <p:cNvSpPr>
            <a:spLocks noChangeShapeType="1"/>
          </p:cNvSpPr>
          <p:nvPr/>
        </p:nvSpPr>
        <p:spPr bwMode="auto">
          <a:xfrm>
            <a:off x="5949950" y="1547813"/>
            <a:ext cx="0" cy="106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0" name="Rectangle 77">
            <a:extLst>
              <a:ext uri="{FF2B5EF4-FFF2-40B4-BE49-F238E27FC236}">
                <a16:creationId xmlns:a16="http://schemas.microsoft.com/office/drawing/2014/main" id="{05433F15-0C70-E7CB-FB1F-6584E6383C2E}"/>
              </a:ext>
            </a:extLst>
          </p:cNvPr>
          <p:cNvSpPr>
            <a:spLocks noChangeArrowheads="1"/>
          </p:cNvSpPr>
          <p:nvPr/>
        </p:nvSpPr>
        <p:spPr bwMode="auto">
          <a:xfrm>
            <a:off x="5949950" y="1547813"/>
            <a:ext cx="6350" cy="106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81" name="Line 78">
            <a:extLst>
              <a:ext uri="{FF2B5EF4-FFF2-40B4-BE49-F238E27FC236}">
                <a16:creationId xmlns:a16="http://schemas.microsoft.com/office/drawing/2014/main" id="{A3C1BBC5-C411-BA03-27B5-9064E782DC30}"/>
              </a:ext>
            </a:extLst>
          </p:cNvPr>
          <p:cNvSpPr>
            <a:spLocks noChangeShapeType="1"/>
          </p:cNvSpPr>
          <p:nvPr/>
        </p:nvSpPr>
        <p:spPr bwMode="auto">
          <a:xfrm>
            <a:off x="6088063" y="1555750"/>
            <a:ext cx="0" cy="349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2" name="Rectangle 79">
            <a:extLst>
              <a:ext uri="{FF2B5EF4-FFF2-40B4-BE49-F238E27FC236}">
                <a16:creationId xmlns:a16="http://schemas.microsoft.com/office/drawing/2014/main" id="{67A7E928-19B3-36CE-1853-30A7958717A8}"/>
              </a:ext>
            </a:extLst>
          </p:cNvPr>
          <p:cNvSpPr>
            <a:spLocks noChangeArrowheads="1"/>
          </p:cNvSpPr>
          <p:nvPr/>
        </p:nvSpPr>
        <p:spPr bwMode="auto">
          <a:xfrm>
            <a:off x="6088063" y="1555750"/>
            <a:ext cx="7937" cy="349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83" name="Line 80">
            <a:extLst>
              <a:ext uri="{FF2B5EF4-FFF2-40B4-BE49-F238E27FC236}">
                <a16:creationId xmlns:a16="http://schemas.microsoft.com/office/drawing/2014/main" id="{DC0A9D11-2A7E-D098-DA2C-EAB66A3F33BB}"/>
              </a:ext>
            </a:extLst>
          </p:cNvPr>
          <p:cNvSpPr>
            <a:spLocks noChangeShapeType="1"/>
          </p:cNvSpPr>
          <p:nvPr/>
        </p:nvSpPr>
        <p:spPr bwMode="auto">
          <a:xfrm>
            <a:off x="5956300" y="1547813"/>
            <a:ext cx="1397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4" name="Rectangle 81">
            <a:extLst>
              <a:ext uri="{FF2B5EF4-FFF2-40B4-BE49-F238E27FC236}">
                <a16:creationId xmlns:a16="http://schemas.microsoft.com/office/drawing/2014/main" id="{916E075C-A03F-1AB5-4F4A-62237F9C63A6}"/>
              </a:ext>
            </a:extLst>
          </p:cNvPr>
          <p:cNvSpPr>
            <a:spLocks noChangeArrowheads="1"/>
          </p:cNvSpPr>
          <p:nvPr/>
        </p:nvSpPr>
        <p:spPr bwMode="auto">
          <a:xfrm>
            <a:off x="5956300" y="1547813"/>
            <a:ext cx="139700" cy="7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85" name="Line 82">
            <a:extLst>
              <a:ext uri="{FF2B5EF4-FFF2-40B4-BE49-F238E27FC236}">
                <a16:creationId xmlns:a16="http://schemas.microsoft.com/office/drawing/2014/main" id="{58A13232-21AE-BE91-B887-B3DEA3AB436A}"/>
              </a:ext>
            </a:extLst>
          </p:cNvPr>
          <p:cNvSpPr>
            <a:spLocks noChangeShapeType="1"/>
          </p:cNvSpPr>
          <p:nvPr/>
        </p:nvSpPr>
        <p:spPr bwMode="auto">
          <a:xfrm>
            <a:off x="4427538" y="1646238"/>
            <a:ext cx="16684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6" name="Rectangle 83">
            <a:extLst>
              <a:ext uri="{FF2B5EF4-FFF2-40B4-BE49-F238E27FC236}">
                <a16:creationId xmlns:a16="http://schemas.microsoft.com/office/drawing/2014/main" id="{C7F992C0-1AF4-B976-74B0-034916E6D627}"/>
              </a:ext>
            </a:extLst>
          </p:cNvPr>
          <p:cNvSpPr>
            <a:spLocks noChangeArrowheads="1"/>
          </p:cNvSpPr>
          <p:nvPr/>
        </p:nvSpPr>
        <p:spPr bwMode="auto">
          <a:xfrm>
            <a:off x="4427538" y="1646238"/>
            <a:ext cx="1668462" cy="7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87" name="Line 84">
            <a:extLst>
              <a:ext uri="{FF2B5EF4-FFF2-40B4-BE49-F238E27FC236}">
                <a16:creationId xmlns:a16="http://schemas.microsoft.com/office/drawing/2014/main" id="{C9A35CD5-92AB-F75E-2768-A4B390CDD6EE}"/>
              </a:ext>
            </a:extLst>
          </p:cNvPr>
          <p:cNvSpPr>
            <a:spLocks noChangeShapeType="1"/>
          </p:cNvSpPr>
          <p:nvPr/>
        </p:nvSpPr>
        <p:spPr bwMode="auto">
          <a:xfrm>
            <a:off x="4427538" y="1897063"/>
            <a:ext cx="16684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8" name="Rectangle 85">
            <a:extLst>
              <a:ext uri="{FF2B5EF4-FFF2-40B4-BE49-F238E27FC236}">
                <a16:creationId xmlns:a16="http://schemas.microsoft.com/office/drawing/2014/main" id="{34ACD62C-C89F-1657-3616-55F487BD41D4}"/>
              </a:ext>
            </a:extLst>
          </p:cNvPr>
          <p:cNvSpPr>
            <a:spLocks noChangeArrowheads="1"/>
          </p:cNvSpPr>
          <p:nvPr/>
        </p:nvSpPr>
        <p:spPr bwMode="auto">
          <a:xfrm>
            <a:off x="4427538" y="1897063"/>
            <a:ext cx="1668462" cy="7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89" name="Rectangle 86">
            <a:extLst>
              <a:ext uri="{FF2B5EF4-FFF2-40B4-BE49-F238E27FC236}">
                <a16:creationId xmlns:a16="http://schemas.microsoft.com/office/drawing/2014/main" id="{923868D7-C8E3-6951-CC50-B40881B2B468}"/>
              </a:ext>
            </a:extLst>
          </p:cNvPr>
          <p:cNvSpPr>
            <a:spLocks noChangeArrowheads="1"/>
          </p:cNvSpPr>
          <p:nvPr/>
        </p:nvSpPr>
        <p:spPr bwMode="auto">
          <a:xfrm>
            <a:off x="5589588" y="1652588"/>
            <a:ext cx="373062" cy="101600"/>
          </a:xfrm>
          <a:prstGeom prst="rect">
            <a:avLst/>
          </a:prstGeom>
          <a:solidFill>
            <a:srgbClr val="00CCFF"/>
          </a:solidFill>
          <a:ln w="4763">
            <a:solidFill>
              <a:srgbClr val="00CC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90" name="Rectangle 87">
            <a:extLst>
              <a:ext uri="{FF2B5EF4-FFF2-40B4-BE49-F238E27FC236}">
                <a16:creationId xmlns:a16="http://schemas.microsoft.com/office/drawing/2014/main" id="{2CECF4E2-4DE0-CB90-3BC3-806ADF33585D}"/>
              </a:ext>
            </a:extLst>
          </p:cNvPr>
          <p:cNvSpPr>
            <a:spLocks noChangeArrowheads="1"/>
          </p:cNvSpPr>
          <p:nvPr/>
        </p:nvSpPr>
        <p:spPr bwMode="auto">
          <a:xfrm>
            <a:off x="4546600" y="1652588"/>
            <a:ext cx="371475" cy="101600"/>
          </a:xfrm>
          <a:prstGeom prst="rect">
            <a:avLst/>
          </a:prstGeom>
          <a:solidFill>
            <a:srgbClr val="00CCFF"/>
          </a:solidFill>
          <a:ln w="4763">
            <a:solidFill>
              <a:srgbClr val="00CC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CEE8238-63DB-4203-C62A-202D59D24DFF}"/>
              </a:ext>
            </a:extLst>
          </p:cNvPr>
          <p:cNvSpPr>
            <a:spLocks noChangeArrowheads="1"/>
          </p:cNvSpPr>
          <p:nvPr/>
        </p:nvSpPr>
        <p:spPr bwMode="auto">
          <a:xfrm>
            <a:off x="762000" y="3810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Notes for Lab 5 Etching:</a:t>
            </a:r>
          </a:p>
        </p:txBody>
      </p:sp>
      <p:sp>
        <p:nvSpPr>
          <p:cNvPr id="19459" name="TextBox 4">
            <a:extLst>
              <a:ext uri="{FF2B5EF4-FFF2-40B4-BE49-F238E27FC236}">
                <a16:creationId xmlns:a16="http://schemas.microsoft.com/office/drawing/2014/main" id="{2EB77F0C-B5A6-28F5-9AEA-12EC234D7257}"/>
              </a:ext>
            </a:extLst>
          </p:cNvPr>
          <p:cNvSpPr txBox="1">
            <a:spLocks noChangeArrowheads="1"/>
          </p:cNvSpPr>
          <p:nvPr/>
        </p:nvSpPr>
        <p:spPr bwMode="auto">
          <a:xfrm>
            <a:off x="609600" y="1066800"/>
            <a:ext cx="32766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t>If color appears in source, gate, or drain where photoresist does not protect Device 2, wafer will need additional etching to remove exposed oxide</a:t>
            </a:r>
          </a:p>
          <a:p>
            <a:pPr eaLnBrk="1" hangingPunct="1">
              <a:spcBef>
                <a:spcPct val="0"/>
              </a:spcBef>
            </a:pPr>
            <a:r>
              <a:rPr lang="en-US" altLang="en-US" sz="1800"/>
              <a:t>A fully etched Device 2 should all be uniformly light grey/white in color </a:t>
            </a:r>
          </a:p>
          <a:p>
            <a:pPr eaLnBrk="1" hangingPunct="1">
              <a:spcBef>
                <a:spcPct val="0"/>
              </a:spcBef>
            </a:pPr>
            <a:r>
              <a:rPr lang="en-US" altLang="en-US" sz="1800"/>
              <a:t>Removal of photoresist will uncover oxide not etched in BOE</a:t>
            </a:r>
          </a:p>
          <a:p>
            <a:pPr eaLnBrk="1" hangingPunct="1">
              <a:spcBef>
                <a:spcPct val="0"/>
              </a:spcBef>
            </a:pPr>
            <a:endParaRPr lang="en-US" altLang="en-US" sz="1800"/>
          </a:p>
        </p:txBody>
      </p:sp>
      <p:pic>
        <p:nvPicPr>
          <p:cNvPr id="19460" name="Picture 3" descr="lab5bluegate">
            <a:extLst>
              <a:ext uri="{FF2B5EF4-FFF2-40B4-BE49-F238E27FC236}">
                <a16:creationId xmlns:a16="http://schemas.microsoft.com/office/drawing/2014/main" id="{986D9472-6FD9-9B11-78F0-6CE959D67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55" t="3847" r="10255" b="3847"/>
          <a:stretch>
            <a:fillRect/>
          </a:stretch>
        </p:blipFill>
        <p:spPr bwMode="auto">
          <a:xfrm>
            <a:off x="5715000" y="228600"/>
            <a:ext cx="2362200" cy="1828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4" descr="no">
            <a:extLst>
              <a:ext uri="{FF2B5EF4-FFF2-40B4-BE49-F238E27FC236}">
                <a16:creationId xmlns:a16="http://schemas.microsoft.com/office/drawing/2014/main" id="{4C17D7B5-5BD9-22AB-1420-EA046412C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46" r="4587"/>
          <a:stretch>
            <a:fillRect/>
          </a:stretch>
        </p:blipFill>
        <p:spPr bwMode="auto">
          <a:xfrm>
            <a:off x="5257800" y="2590800"/>
            <a:ext cx="2895600" cy="20764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53" descr="after pirana etch">
            <a:extLst>
              <a:ext uri="{FF2B5EF4-FFF2-40B4-BE49-F238E27FC236}">
                <a16:creationId xmlns:a16="http://schemas.microsoft.com/office/drawing/2014/main" id="{1B286249-9B8E-8882-9032-8152F4A56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128" t="5128" r="12820" b="5128"/>
          <a:stretch>
            <a:fillRect/>
          </a:stretch>
        </p:blipFill>
        <p:spPr bwMode="auto">
          <a:xfrm>
            <a:off x="1981200" y="4648200"/>
            <a:ext cx="2717800" cy="1981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42EDC7DC-A791-00C9-56D4-4A13CD6A2B82}"/>
              </a:ext>
            </a:extLst>
          </p:cNvPr>
          <p:cNvCxnSpPr/>
          <p:nvPr/>
        </p:nvCxnSpPr>
        <p:spPr>
          <a:xfrm flipV="1">
            <a:off x="3581400" y="990600"/>
            <a:ext cx="1905000" cy="762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6CF09D66-DC6E-C2DA-2D5C-86BC52AFB20E}"/>
              </a:ext>
            </a:extLst>
          </p:cNvPr>
          <p:cNvCxnSpPr/>
          <p:nvPr/>
        </p:nvCxnSpPr>
        <p:spPr>
          <a:xfrm>
            <a:off x="3429000" y="2971800"/>
            <a:ext cx="16002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1914E1D2-133B-6D7C-377D-7906D466FD74}"/>
              </a:ext>
            </a:extLst>
          </p:cNvPr>
          <p:cNvCxnSpPr/>
          <p:nvPr/>
        </p:nvCxnSpPr>
        <p:spPr>
          <a:xfrm>
            <a:off x="2590800" y="4114800"/>
            <a:ext cx="22860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6000FE2F-9EEA-02BD-0BA2-80EC2390259E}"/>
              </a:ext>
            </a:extLst>
          </p:cNvPr>
          <p:cNvSpPr/>
          <p:nvPr/>
        </p:nvSpPr>
        <p:spPr>
          <a:xfrm>
            <a:off x="2954962" y="5454134"/>
            <a:ext cx="2023438" cy="369332"/>
          </a:xfrm>
          <a:prstGeom prst="rect">
            <a:avLst/>
          </a:prstGeom>
        </p:spPr>
        <p:txBody>
          <a:bodyPr>
            <a:spAutoFit/>
          </a:bodyPr>
          <a:lstStyle/>
          <a:p>
            <a:pPr eaLnBrk="1" hangingPunct="1">
              <a:defRPr/>
            </a:pPr>
            <a:r>
              <a:rPr lang="en-US" b="1" dirty="0">
                <a:solidFill>
                  <a:schemeClr val="tx1">
                    <a:alpha val="18000"/>
                  </a:schemeClr>
                </a:solidFill>
              </a:rPr>
              <a:t>EVANS 3311 </a:t>
            </a:r>
          </a:p>
        </p:txBody>
      </p:sp>
      <p:sp>
        <p:nvSpPr>
          <p:cNvPr id="12" name="Rectangle 11">
            <a:extLst>
              <a:ext uri="{FF2B5EF4-FFF2-40B4-BE49-F238E27FC236}">
                <a16:creationId xmlns:a16="http://schemas.microsoft.com/office/drawing/2014/main" id="{B5C60CA3-C4F2-6AD5-2819-952710991C10}"/>
              </a:ext>
            </a:extLst>
          </p:cNvPr>
          <p:cNvSpPr/>
          <p:nvPr/>
        </p:nvSpPr>
        <p:spPr>
          <a:xfrm>
            <a:off x="5884381" y="3686175"/>
            <a:ext cx="2023438" cy="369332"/>
          </a:xfrm>
          <a:prstGeom prst="rect">
            <a:avLst/>
          </a:prstGeom>
        </p:spPr>
        <p:txBody>
          <a:bodyPr>
            <a:spAutoFit/>
          </a:bodyPr>
          <a:lstStyle/>
          <a:p>
            <a:pPr eaLnBrk="1" hangingPunct="1">
              <a:defRPr/>
            </a:pPr>
            <a:r>
              <a:rPr lang="en-US" b="1" dirty="0">
                <a:solidFill>
                  <a:schemeClr val="tx1">
                    <a:alpha val="18000"/>
                  </a:schemeClr>
                </a:solidFill>
              </a:rPr>
              <a:t>EVANS 3311 </a:t>
            </a:r>
          </a:p>
        </p:txBody>
      </p:sp>
      <p:sp>
        <p:nvSpPr>
          <p:cNvPr id="13" name="Rectangle 12">
            <a:extLst>
              <a:ext uri="{FF2B5EF4-FFF2-40B4-BE49-F238E27FC236}">
                <a16:creationId xmlns:a16="http://schemas.microsoft.com/office/drawing/2014/main" id="{47BFAAB5-ED89-3A53-DBC4-8571089AE942}"/>
              </a:ext>
            </a:extLst>
          </p:cNvPr>
          <p:cNvSpPr/>
          <p:nvPr/>
        </p:nvSpPr>
        <p:spPr>
          <a:xfrm>
            <a:off x="6506172" y="958334"/>
            <a:ext cx="2023438" cy="369332"/>
          </a:xfrm>
          <a:prstGeom prst="rect">
            <a:avLst/>
          </a:prstGeom>
        </p:spPr>
        <p:txBody>
          <a:bodyPr>
            <a:spAutoFit/>
          </a:bodyPr>
          <a:lstStyle/>
          <a:p>
            <a:pPr eaLnBrk="1" hangingPunct="1">
              <a:defRPr/>
            </a:pPr>
            <a:r>
              <a:rPr lang="en-US" b="1" dirty="0">
                <a:solidFill>
                  <a:schemeClr val="tx1">
                    <a:alpha val="18000"/>
                  </a:schemeClr>
                </a:solidFill>
              </a:rPr>
              <a:t>EVANS 3311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16011</TotalTime>
  <Words>2557</Words>
  <Application>Microsoft Macintosh PowerPoint</Application>
  <PresentationFormat>On-screen Show (4:3)</PresentationFormat>
  <Paragraphs>319</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Helvetica</vt:lpstr>
      <vt:lpstr>Times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3311 MOSFET Metal Level</vt:lpstr>
      <vt:lpstr>List of Test Structures on 3311 Chip This chip is a metal-gate, thick-oxide, PMOS process with boron diffused junctions</vt:lpstr>
      <vt:lpstr>List of Test Structures on 3311 Chip, cont’d </vt:lpstr>
    </vt:vector>
  </TitlesOfParts>
  <Company>Southern Methodist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rkilci</dc:creator>
  <cp:lastModifiedBy>Evans, Gary</cp:lastModifiedBy>
  <cp:revision>200</cp:revision>
  <dcterms:modified xsi:type="dcterms:W3CDTF">2022-10-10T21:56:46Z</dcterms:modified>
</cp:coreProperties>
</file>